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7" r:id="rId4"/>
    <p:sldMasterId id="2147483777" r:id="rId5"/>
    <p:sldMasterId id="2147483771" r:id="rId6"/>
    <p:sldMasterId id="2147483764" r:id="rId7"/>
    <p:sldMasterId id="2147483747" r:id="rId8"/>
    <p:sldMasterId id="2147483755" r:id="rId9"/>
  </p:sldMasterIdLst>
  <p:notesMasterIdLst>
    <p:notesMasterId r:id="rId49"/>
  </p:notesMasterIdLst>
  <p:handoutMasterIdLst>
    <p:handoutMasterId r:id="rId50"/>
  </p:handoutMasterIdLst>
  <p:sldIdLst>
    <p:sldId id="278" r:id="rId10"/>
    <p:sldId id="256" r:id="rId11"/>
    <p:sldId id="328" r:id="rId12"/>
    <p:sldId id="329" r:id="rId13"/>
    <p:sldId id="281" r:id="rId14"/>
    <p:sldId id="311" r:id="rId15"/>
    <p:sldId id="268" r:id="rId16"/>
    <p:sldId id="284" r:id="rId17"/>
    <p:sldId id="315" r:id="rId18"/>
    <p:sldId id="321" r:id="rId19"/>
    <p:sldId id="320" r:id="rId20"/>
    <p:sldId id="331" r:id="rId21"/>
    <p:sldId id="322" r:id="rId22"/>
    <p:sldId id="334" r:id="rId23"/>
    <p:sldId id="317" r:id="rId24"/>
    <p:sldId id="323" r:id="rId25"/>
    <p:sldId id="319" r:id="rId26"/>
    <p:sldId id="330" r:id="rId27"/>
    <p:sldId id="292" r:id="rId28"/>
    <p:sldId id="293" r:id="rId29"/>
    <p:sldId id="318" r:id="rId30"/>
    <p:sldId id="309" r:id="rId31"/>
    <p:sldId id="297" r:id="rId32"/>
    <p:sldId id="294" r:id="rId33"/>
    <p:sldId id="307" r:id="rId34"/>
    <p:sldId id="333" r:id="rId35"/>
    <p:sldId id="312" r:id="rId36"/>
    <p:sldId id="299" r:id="rId37"/>
    <p:sldId id="313" r:id="rId38"/>
    <p:sldId id="314" r:id="rId39"/>
    <p:sldId id="325" r:id="rId40"/>
    <p:sldId id="326" r:id="rId41"/>
    <p:sldId id="316" r:id="rId42"/>
    <p:sldId id="302" r:id="rId43"/>
    <p:sldId id="310" r:id="rId44"/>
    <p:sldId id="305" r:id="rId45"/>
    <p:sldId id="304" r:id="rId46"/>
    <p:sldId id="332" r:id="rId47"/>
    <p:sldId id="280" r:id="rId48"/>
  </p:sldIdLst>
  <p:sldSz cx="9144000" cy="5143500" type="screen16x9"/>
  <p:notesSz cx="6805613" cy="994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DDA173-AE8E-4F69-84F4-774DD3FB412A}">
          <p14:sldIdLst>
            <p14:sldId id="278"/>
            <p14:sldId id="256"/>
            <p14:sldId id="328"/>
            <p14:sldId id="329"/>
            <p14:sldId id="281"/>
            <p14:sldId id="311"/>
            <p14:sldId id="268"/>
            <p14:sldId id="284"/>
            <p14:sldId id="315"/>
            <p14:sldId id="321"/>
            <p14:sldId id="320"/>
            <p14:sldId id="331"/>
            <p14:sldId id="322"/>
            <p14:sldId id="334"/>
            <p14:sldId id="317"/>
            <p14:sldId id="323"/>
            <p14:sldId id="319"/>
            <p14:sldId id="330"/>
            <p14:sldId id="292"/>
            <p14:sldId id="293"/>
            <p14:sldId id="318"/>
            <p14:sldId id="309"/>
            <p14:sldId id="297"/>
            <p14:sldId id="294"/>
            <p14:sldId id="307"/>
            <p14:sldId id="333"/>
            <p14:sldId id="312"/>
            <p14:sldId id="299"/>
            <p14:sldId id="313"/>
            <p14:sldId id="314"/>
            <p14:sldId id="325"/>
            <p14:sldId id="326"/>
            <p14:sldId id="316"/>
            <p14:sldId id="302"/>
            <p14:sldId id="310"/>
            <p14:sldId id="305"/>
            <p14:sldId id="304"/>
            <p14:sldId id="332"/>
          </p14:sldIdLst>
        </p14:section>
        <p14:section name="Раздел без заголовка" id="{659A69C6-9FBB-4C4F-B33A-EFD1004C2A83}">
          <p14:sldIdLst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3" pos="136" userDrawn="1">
          <p15:clr>
            <a:srgbClr val="A4A3A4"/>
          </p15:clr>
        </p15:guide>
        <p15:guide id="4" pos="5628">
          <p15:clr>
            <a:srgbClr val="A4A3A4"/>
          </p15:clr>
        </p15:guide>
        <p15:guide id="7" pos="5035" userDrawn="1">
          <p15:clr>
            <a:srgbClr val="A4A3A4"/>
          </p15:clr>
        </p15:guide>
        <p15:guide id="8" orient="horz" pos="604">
          <p15:clr>
            <a:srgbClr val="A4A3A4"/>
          </p15:clr>
        </p15:guide>
        <p15:guide id="10" orient="horz" pos="373" userDrawn="1">
          <p15:clr>
            <a:srgbClr val="A4A3A4"/>
          </p15:clr>
        </p15:guide>
        <p15:guide id="12" orient="horz" pos="2867" userDrawn="1">
          <p15:clr>
            <a:srgbClr val="A4A3A4"/>
          </p15:clr>
        </p15:guide>
        <p15:guide id="13" orient="horz" pos="1733" userDrawn="1">
          <p15:clr>
            <a:srgbClr val="A4A3A4"/>
          </p15:clr>
        </p15:guide>
        <p15:guide id="15" pos="1882" userDrawn="1">
          <p15:clr>
            <a:srgbClr val="A4A3A4"/>
          </p15:clr>
        </p15:guide>
        <p15:guide id="16" pos="2018" userDrawn="1">
          <p15:clr>
            <a:srgbClr val="A4A3A4"/>
          </p15:clr>
        </p15:guide>
        <p15:guide id="17">
          <p15:clr>
            <a:srgbClr val="A4A3A4"/>
          </p15:clr>
        </p15:guide>
        <p15:guide id="18" pos="3765" userDrawn="1">
          <p15:clr>
            <a:srgbClr val="A4A3A4"/>
          </p15:clr>
        </p15:guide>
        <p15:guide id="19" pos="3891">
          <p15:clr>
            <a:srgbClr val="A4A3A4"/>
          </p15:clr>
        </p15:guide>
        <p15:guide id="20" pos="1066" userDrawn="1">
          <p15:clr>
            <a:srgbClr val="A4A3A4"/>
          </p15:clr>
        </p15:guide>
        <p15:guide id="22" orient="horz" pos="1409">
          <p15:clr>
            <a:srgbClr val="A4A3A4"/>
          </p15:clr>
        </p15:guide>
        <p15:guide id="23" orient="horz" pos="622" userDrawn="1">
          <p15:clr>
            <a:srgbClr val="A4A3A4"/>
          </p15:clr>
        </p15:guide>
        <p15:guide id="24" orient="horz" pos="430">
          <p15:clr>
            <a:srgbClr val="A4A3A4"/>
          </p15:clr>
        </p15:guide>
        <p15:guide id="25" orient="horz" pos="1302" userDrawn="1">
          <p15:clr>
            <a:srgbClr val="A4A3A4"/>
          </p15:clr>
        </p15:guide>
        <p15:guide id="26" orient="horz" pos="2096" userDrawn="1">
          <p15:clr>
            <a:srgbClr val="A4A3A4"/>
          </p15:clr>
        </p15:guide>
        <p15:guide id="27" orient="horz" pos="2187" userDrawn="1">
          <p15:clr>
            <a:srgbClr val="A4A3A4"/>
          </p15:clr>
        </p15:guide>
        <p15:guide id="28" pos="90" userDrawn="1">
          <p15:clr>
            <a:srgbClr val="A4A3A4"/>
          </p15:clr>
        </p15:guide>
        <p15:guide id="29" pos="5647" userDrawn="1">
          <p15:clr>
            <a:srgbClr val="A4A3A4"/>
          </p15:clr>
        </p15:guide>
        <p15:guide id="30" pos="1888">
          <p15:clr>
            <a:srgbClr val="A4A3A4"/>
          </p15:clr>
        </p15:guide>
        <p15:guide id="31" pos="1991">
          <p15:clr>
            <a:srgbClr val="A4A3A4"/>
          </p15:clr>
        </p15:guide>
        <p15:guide id="33" pos="3879">
          <p15:clr>
            <a:srgbClr val="A4A3A4"/>
          </p15:clr>
        </p15:guide>
        <p15:guide id="34" pos="862" userDrawn="1">
          <p15:clr>
            <a:srgbClr val="A4A3A4"/>
          </p15:clr>
        </p15:guide>
        <p15:guide id="35" pos="75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32">
          <p15:clr>
            <a:srgbClr val="A4A3A4"/>
          </p15:clr>
        </p15:guide>
        <p15:guide id="4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466"/>
    <a:srgbClr val="003366"/>
    <a:srgbClr val="0079C2"/>
    <a:srgbClr val="00CC66"/>
    <a:srgbClr val="00FF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6395" autoAdjust="0"/>
  </p:normalViewPr>
  <p:slideViewPr>
    <p:cSldViewPr snapToGrid="0" showGuides="1">
      <p:cViewPr varScale="1">
        <p:scale>
          <a:sx n="146" d="100"/>
          <a:sy n="146" d="100"/>
        </p:scale>
        <p:origin x="570" y="108"/>
      </p:cViewPr>
      <p:guideLst>
        <p:guide pos="136"/>
        <p:guide pos="5628"/>
        <p:guide pos="5035"/>
        <p:guide orient="horz" pos="604"/>
        <p:guide orient="horz" pos="373"/>
        <p:guide orient="horz" pos="2867"/>
        <p:guide orient="horz" pos="1733"/>
        <p:guide pos="1882"/>
        <p:guide pos="2018"/>
        <p:guide/>
        <p:guide pos="3765"/>
        <p:guide pos="3891"/>
        <p:guide pos="1066"/>
        <p:guide orient="horz" pos="1409"/>
        <p:guide orient="horz" pos="622"/>
        <p:guide orient="horz" pos="430"/>
        <p:guide orient="horz" pos="1302"/>
        <p:guide orient="horz" pos="2096"/>
        <p:guide orient="horz" pos="2187"/>
        <p:guide pos="90"/>
        <p:guide pos="5647"/>
        <p:guide pos="1888"/>
        <p:guide pos="1991"/>
        <p:guide pos="3879"/>
        <p:guide pos="862"/>
        <p:guide pos="75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-3630" y="-102"/>
      </p:cViewPr>
      <p:guideLst>
        <p:guide orient="horz" pos="2880"/>
        <p:guide pos="2160"/>
        <p:guide orient="horz" pos="3132"/>
        <p:guide pos="214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8" Type="http://schemas.openxmlformats.org/officeDocument/2006/relationships/slideMaster" Target="slideMasters/slideMaster5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2128" b="1" i="0" u="none" strike="noStrike" kern="1200" spc="0" baseline="0">
                <a:solidFill>
                  <a:srgbClr val="1F497D"/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u="none" strike="noStrike" kern="1200" baseline="0" dirty="0">
                <a:solidFill>
                  <a:srgbClr val="1F497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Категорирование объектов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2128" b="1" i="0" u="none" strike="noStrike" kern="1200" spc="0" baseline="0">
              <a:solidFill>
                <a:srgbClr val="1F497D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Категорирование объектов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91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2FD-4349-B273-8598957F46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2</c:v>
                </c:pt>
                <c:pt idx="1">
                  <c:v>Категория 3</c:v>
                </c:pt>
                <c:pt idx="2">
                  <c:v>Категория 4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91</c:v>
                </c:pt>
                <c:pt idx="1">
                  <c:v>82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A4-429D-A9B2-218ACBC62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3888896"/>
        <c:axId val="33898880"/>
      </c:barChart>
      <c:catAx>
        <c:axId val="3388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3898880"/>
        <c:crosses val="autoZero"/>
        <c:auto val="1"/>
        <c:lblAlgn val="ctr"/>
        <c:lblOffset val="100"/>
        <c:noMultiLvlLbl val="0"/>
      </c:catAx>
      <c:valAx>
        <c:axId val="3389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88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загрязняющих веществ</a:t>
            </a:r>
          </a:p>
        </c:rich>
      </c:tx>
      <c:layout>
        <c:manualLayout>
          <c:xMode val="edge"/>
          <c:yMode val="edge"/>
          <c:x val="0.31921558716827481"/>
          <c:y val="1.015730393875918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2040476750123459"/>
          <c:y val="0.12311543310697609"/>
          <c:w val="0.67959523249876541"/>
          <c:h val="0.588723239864011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Всего, тонн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1264.81</c:v>
                </c:pt>
                <c:pt idx="1">
                  <c:v>1367.0989999999999</c:v>
                </c:pt>
                <c:pt idx="2">
                  <c:v>1373.65</c:v>
                </c:pt>
                <c:pt idx="3">
                  <c:v>969.48699999999997</c:v>
                </c:pt>
                <c:pt idx="4">
                  <c:v>1714.9280000000001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AA-475C-9CEA-E810A3AC69E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Оксиды азота, тонн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#,##0.00</c:formatCode>
                <c:ptCount val="5"/>
                <c:pt idx="0">
                  <c:v>1217.711</c:v>
                </c:pt>
                <c:pt idx="1">
                  <c:v>1300.1479999999999</c:v>
                </c:pt>
                <c:pt idx="2">
                  <c:v>1301.1500000000001</c:v>
                </c:pt>
                <c:pt idx="3">
                  <c:v>731.40599999999995</c:v>
                </c:pt>
                <c:pt idx="4">
                  <c:v>1609.4449999999999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AA-475C-9CEA-E810A3AC69E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Диоксид серы, тонн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Лист1!$D$2:$D$6</c:f>
              <c:numCache>
                <c:formatCode>#,##0.00</c:formatCode>
                <c:ptCount val="5"/>
                <c:pt idx="0">
                  <c:v>0</c:v>
                </c:pt>
                <c:pt idx="1">
                  <c:v>5.3999999999999999E-2</c:v>
                </c:pt>
                <c:pt idx="2">
                  <c:v>0.03</c:v>
                </c:pt>
                <c:pt idx="3">
                  <c:v>2E-3</c:v>
                </c:pt>
                <c:pt idx="4">
                  <c:v>0.79800000000000004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AA-475C-9CEA-E810A3AC69E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Твердые вещества, тонн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Лист1!$E$2:$E$6</c:f>
              <c:numCache>
                <c:formatCode>#,##0.00</c:formatCode>
                <c:ptCount val="5"/>
                <c:pt idx="0">
                  <c:v>5.0000000000000001E-3</c:v>
                </c:pt>
                <c:pt idx="1">
                  <c:v>2.4129999999999998</c:v>
                </c:pt>
                <c:pt idx="2">
                  <c:v>1.01</c:v>
                </c:pt>
                <c:pt idx="3">
                  <c:v>0.63300000000000001</c:v>
                </c:pt>
                <c:pt idx="4">
                  <c:v>3.63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AA-475C-9CEA-E810A3AC69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03539960"/>
        <c:axId val="303541600"/>
      </c:barChart>
      <c:catAx>
        <c:axId val="30353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3541600"/>
        <c:crosses val="autoZero"/>
        <c:auto val="1"/>
        <c:lblAlgn val="ctr"/>
        <c:lblOffset val="100"/>
        <c:noMultiLvlLbl val="0"/>
      </c:catAx>
      <c:valAx>
        <c:axId val="303541600"/>
        <c:scaling>
          <c:orientation val="minMax"/>
          <c:max val="17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5399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2128" b="1" i="0" u="none" strike="noStrike" kern="1200" spc="0" baseline="0">
                <a:solidFill>
                  <a:srgbClr val="1F497D"/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u="none" strike="noStrike" kern="1200" baseline="0" dirty="0">
                <a:solidFill>
                  <a:srgbClr val="1F497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Объём выбросов парниковых газов, тыс. тонн СО</a:t>
            </a:r>
            <a:r>
              <a:rPr lang="ru-RU" sz="1400" b="1" i="0" u="none" strike="noStrike" kern="1200" baseline="0" dirty="0">
                <a:solidFill>
                  <a:srgbClr val="1F497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ru-RU" sz="1600" b="1" i="0" u="none" strike="noStrike" kern="1200" baseline="0" dirty="0">
                <a:solidFill>
                  <a:srgbClr val="1F497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600" b="1" i="0" u="none" strike="noStrike" kern="1200" baseline="0" dirty="0" err="1">
                <a:solidFill>
                  <a:srgbClr val="1F497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экв</a:t>
            </a:r>
            <a:r>
              <a:rPr lang="ru-RU" sz="1600" b="1" i="0" u="none" strike="noStrike" kern="1200" baseline="0" dirty="0">
                <a:solidFill>
                  <a:srgbClr val="1F497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algn="ctr" rtl="0">
              <a:defRPr sz="2128" b="1">
                <a:solidFill>
                  <a:srgbClr val="1F497D"/>
                </a:solidFill>
              </a:defRPr>
            </a:pPr>
            <a:endParaRPr lang="ru-RU" sz="180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>
              <a:defRPr sz="2128" b="1">
                <a:solidFill>
                  <a:srgbClr val="1F497D"/>
                </a:solidFill>
              </a:defRPr>
            </a:pPr>
            <a:endParaRPr lang="ru-RU" sz="180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608763666953444"/>
          <c:y val="2.2307840062441627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2128" b="1" i="0" u="none" strike="noStrike" kern="1200" spc="0" baseline="0">
              <a:solidFill>
                <a:srgbClr val="1F497D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759104330708663"/>
          <c:y val="0.20154699803149606"/>
          <c:w val="0.84574229002624668"/>
          <c:h val="0.54791978346456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Выбросы парниковых газов по ПАО "МОЭК", тыс. тонн СО2 экв.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 formatCode="#,##0.00">
                  <c:v>1440.8436899999999</c:v>
                </c:pt>
                <c:pt idx="1">
                  <c:v>1459.67</c:v>
                </c:pt>
                <c:pt idx="2">
                  <c:v>1511.66</c:v>
                </c:pt>
                <c:pt idx="3">
                  <c:v>1207.69</c:v>
                </c:pt>
                <c:pt idx="4">
                  <c:v>1771.46631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47-4F31-A074-B298FECDA69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Выбросы парниковых газов ПАО "МОЭК" с учетом ДЗО, тыс. тонн СО2 экв.2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 formatCode="#,##0.00">
                  <c:v>2413</c:v>
                </c:pt>
                <c:pt idx="1">
                  <c:v>2549</c:v>
                </c:pt>
                <c:pt idx="2">
                  <c:v>2269</c:v>
                </c:pt>
                <c:pt idx="3">
                  <c:v>2004</c:v>
                </c:pt>
                <c:pt idx="4">
                  <c:v>2095.2181100000003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47-4F31-A074-B298FECDA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416112"/>
        <c:axId val="274418408"/>
      </c:barChart>
      <c:catAx>
        <c:axId val="27441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4418408"/>
        <c:crosses val="autoZero"/>
        <c:auto val="1"/>
        <c:lblAlgn val="ctr"/>
        <c:lblOffset val="100"/>
        <c:noMultiLvlLbl val="0"/>
      </c:catAx>
      <c:valAx>
        <c:axId val="274418408"/>
        <c:scaling>
          <c:orientation val="minMax"/>
          <c:max val="28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4416112"/>
        <c:crosses val="autoZero"/>
        <c:crossBetween val="between"/>
        <c:majorUnit val="4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2438830028141301E-2"/>
          <c:y val="0.8238829705110392"/>
          <c:w val="0.93638070675448581"/>
          <c:h val="0.156509186351706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2128" b="1" i="0" u="none" strike="noStrike" kern="1200" spc="0" baseline="0">
                <a:solidFill>
                  <a:srgbClr val="1F497D"/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u="none" strike="noStrike" kern="1200" spc="0" baseline="0" dirty="0">
                <a:solidFill>
                  <a:srgbClr val="1F497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Забор и получение воды, </a:t>
            </a:r>
            <a:r>
              <a:rPr lang="ru-RU" sz="1600" b="1" i="0" u="none" strike="noStrike" kern="1200" spc="0" baseline="0" dirty="0" smtClean="0">
                <a:solidFill>
                  <a:srgbClr val="1F497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тыс.м3</a:t>
            </a:r>
            <a:endParaRPr lang="ru-RU" sz="1600" b="1" i="0" u="none" strike="noStrike" kern="1200" spc="0" baseline="0" dirty="0">
              <a:solidFill>
                <a:srgbClr val="1F497D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9581642791863585"/>
          <c:y val="9.682116546254343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2128" b="1" i="0" u="none" strike="noStrike" kern="1200" spc="0" baseline="0">
              <a:solidFill>
                <a:srgbClr val="1F497D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49638740165645"/>
          <c:y val="0.12649484702843738"/>
          <c:w val="0.83966533360270268"/>
          <c:h val="0.606225429921300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из систем коммунального водоснабжения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3530724226154468E-2"/>
                  <c:y val="3.22737218208483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9E-41AE-ABE1-02218C1F9D1F}"/>
                </c:ext>
              </c:extLst>
            </c:dLbl>
            <c:dLbl>
              <c:idx val="1"/>
              <c:layout>
                <c:manualLayout>
                  <c:x val="-1.3530724226154443E-2"/>
                  <c:y val="5.916780649333804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9E-41AE-ABE1-02218C1F9D1F}"/>
                </c:ext>
              </c:extLst>
            </c:dLbl>
            <c:dLbl>
              <c:idx val="2"/>
              <c:layout>
                <c:manualLayout>
                  <c:x val="-1.353072422615444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19E-41AE-ABE1-02218C1F9D1F}"/>
                </c:ext>
              </c:extLst>
            </c:dLbl>
            <c:dLbl>
              <c:idx val="3"/>
              <c:layout>
                <c:manualLayout>
                  <c:x val="-1.0824579380923653E-2"/>
                  <c:y val="-3.22737218208483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19E-41AE-ABE1-02218C1F9D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#,##0</c:formatCode>
                <c:ptCount val="5"/>
                <c:pt idx="0">
                  <c:v>1530.4829999999999</c:v>
                </c:pt>
                <c:pt idx="1">
                  <c:v>1483.0119999999999</c:v>
                </c:pt>
                <c:pt idx="2">
                  <c:v>2015.377</c:v>
                </c:pt>
                <c:pt idx="3">
                  <c:v>1979.9090000000001</c:v>
                </c:pt>
                <c:pt idx="4">
                  <c:v>3988.3211470000001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67-4AB6-A353-9E8ACC9A56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 прочих поставщиков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#,##0</c:formatCode>
                <c:ptCount val="5"/>
                <c:pt idx="0">
                  <c:v>21608.37</c:v>
                </c:pt>
                <c:pt idx="1">
                  <c:v>20100.642</c:v>
                </c:pt>
                <c:pt idx="2">
                  <c:v>19894.53</c:v>
                </c:pt>
                <c:pt idx="3">
                  <c:v>18636.083999999999</c:v>
                </c:pt>
                <c:pt idx="4">
                  <c:v>23782.967944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1E-48F1-9089-428A791946F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на собственные нужды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1530</c:v>
                </c:pt>
                <c:pt idx="1">
                  <c:v>1483</c:v>
                </c:pt>
                <c:pt idx="2">
                  <c:v>2015</c:v>
                </c:pt>
                <c:pt idx="3">
                  <c:v>1979</c:v>
                </c:pt>
                <c:pt idx="4">
                  <c:v>3988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76-4164-A872-1EB74E25C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483920"/>
        <c:axId val="303490480"/>
      </c:barChart>
      <c:catAx>
        <c:axId val="303483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490480"/>
        <c:crosses val="autoZero"/>
        <c:auto val="1"/>
        <c:lblAlgn val="ctr"/>
        <c:lblOffset val="100"/>
        <c:noMultiLvlLbl val="0"/>
      </c:catAx>
      <c:valAx>
        <c:axId val="30349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48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4.338035419813626E-2"/>
          <c:y val="0.84685585336040603"/>
          <c:w val="0.70651901769925274"/>
          <c:h val="0.153144146639594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2128" b="1" i="0" u="none" strike="noStrike" kern="1200" spc="0" baseline="0">
                <a:solidFill>
                  <a:srgbClr val="1F497D"/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u="none" strike="noStrike" kern="1200" spc="0" baseline="0" dirty="0" smtClean="0">
                <a:solidFill>
                  <a:srgbClr val="1F497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Водоотведение, тыс.м3</a:t>
            </a:r>
            <a:endParaRPr lang="ru-RU" sz="1600" b="1" i="0" u="none" strike="noStrike" kern="1200" spc="0" baseline="0" dirty="0">
              <a:solidFill>
                <a:srgbClr val="1F497D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47950508530183727"/>
          <c:y val="3.125000000000000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2128" b="1" i="0" u="none" strike="noStrike" kern="1200" spc="0" baseline="0">
              <a:solidFill>
                <a:srgbClr val="1F497D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9776788057742785"/>
          <c:y val="0.11260949803149606"/>
          <c:w val="0.60223211942257215"/>
          <c:h val="0.54802017716535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Водоотведение в системы коммунального назначения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#,##0</c:formatCode>
                <c:ptCount val="5"/>
                <c:pt idx="0">
                  <c:v>20157.54</c:v>
                </c:pt>
                <c:pt idx="1">
                  <c:v>20166.439999999999</c:v>
                </c:pt>
                <c:pt idx="2">
                  <c:v>20467.77</c:v>
                </c:pt>
                <c:pt idx="3">
                  <c:v>20544.608</c:v>
                </c:pt>
                <c:pt idx="4">
                  <c:v>20514.02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4D-4C4B-9446-09AFC15A8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600864"/>
        <c:axId val="313601192"/>
      </c:barChart>
      <c:catAx>
        <c:axId val="31360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3601192"/>
        <c:crosses val="autoZero"/>
        <c:auto val="1"/>
        <c:lblAlgn val="ctr"/>
        <c:lblOffset val="100"/>
        <c:noMultiLvlLbl val="0"/>
      </c:catAx>
      <c:valAx>
        <c:axId val="313601192"/>
        <c:scaling>
          <c:orientation val="minMax"/>
          <c:min val="19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3600864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864107611548558"/>
          <c:y val="0.76916461614173215"/>
          <c:w val="0.68688451443569554"/>
          <c:h val="0.174585383858267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образовалось, тонн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#,##0</c:formatCode>
                <c:ptCount val="5"/>
                <c:pt idx="0">
                  <c:v>1548</c:v>
                </c:pt>
                <c:pt idx="1">
                  <c:v>2641</c:v>
                </c:pt>
                <c:pt idx="2">
                  <c:v>2446</c:v>
                </c:pt>
                <c:pt idx="3">
                  <c:v>2396</c:v>
                </c:pt>
                <c:pt idx="4">
                  <c:v>2695.9630000000002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CD-4320-89CD-898EF57A8A9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Передано на утилизацию и обезвреживание, тонн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#,##0</c:formatCode>
                <c:ptCount val="5"/>
                <c:pt idx="0">
                  <c:v>51.276000000000003</c:v>
                </c:pt>
                <c:pt idx="1">
                  <c:v>355.71899999999999</c:v>
                </c:pt>
                <c:pt idx="2">
                  <c:v>1334.79</c:v>
                </c:pt>
                <c:pt idx="3">
                  <c:v>1127</c:v>
                </c:pt>
                <c:pt idx="4">
                  <c:v>1237.08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CD-4320-89CD-898EF57A8A9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Передано на размещение, тонн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1.6422320760251678E-2"/>
                  <c:y val="-1.93748070147175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1D-40EC-9E44-70EEB1E9FA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Лист1!$D$2:$D$6</c:f>
              <c:numCache>
                <c:formatCode>#,##0</c:formatCode>
                <c:ptCount val="5"/>
                <c:pt idx="0">
                  <c:v>1497</c:v>
                </c:pt>
                <c:pt idx="1">
                  <c:v>2285</c:v>
                </c:pt>
                <c:pt idx="2">
                  <c:v>1111</c:v>
                </c:pt>
                <c:pt idx="3">
                  <c:v>1257</c:v>
                </c:pt>
                <c:pt idx="4">
                  <c:v>1458.9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CD-4320-89CD-898EF57A8A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7191736"/>
        <c:axId val="547192720"/>
      </c:barChart>
      <c:catAx>
        <c:axId val="54719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192720"/>
        <c:crosses val="autoZero"/>
        <c:auto val="1"/>
        <c:lblAlgn val="ctr"/>
        <c:lblOffset val="100"/>
        <c:noMultiLvlLbl val="0"/>
      </c:catAx>
      <c:valAx>
        <c:axId val="54719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19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Плата всего, тыс.руб.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1721</c:v>
                </c:pt>
                <c:pt idx="1">
                  <c:v>2869</c:v>
                </c:pt>
                <c:pt idx="2">
                  <c:v>774</c:v>
                </c:pt>
                <c:pt idx="3">
                  <c:v>1189</c:v>
                </c:pt>
                <c:pt idx="4">
                  <c:v>1598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7B-45FF-B8B5-C6315FC2BA6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Плата за допустимое воздействие, тыс.руб.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#,##0</c:formatCode>
                <c:ptCount val="5"/>
                <c:pt idx="0">
                  <c:v>916.61</c:v>
                </c:pt>
                <c:pt idx="1">
                  <c:v>631.26</c:v>
                </c:pt>
                <c:pt idx="2">
                  <c:v>585.22</c:v>
                </c:pt>
                <c:pt idx="3">
                  <c:v>501.9</c:v>
                </c:pt>
                <c:pt idx="4">
                  <c:v>717.45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7B-45FF-B8B5-C6315FC2BA6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Плата за сверхнормативное воздействие, тыс.руб.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Лист1!$D$2:$D$6</c:f>
              <c:numCache>
                <c:formatCode>#,##0</c:formatCode>
                <c:ptCount val="5"/>
                <c:pt idx="0">
                  <c:v>804.45</c:v>
                </c:pt>
                <c:pt idx="1">
                  <c:v>2238.14</c:v>
                </c:pt>
                <c:pt idx="2">
                  <c:v>188.56</c:v>
                </c:pt>
                <c:pt idx="3">
                  <c:v>687.34</c:v>
                </c:pt>
                <c:pt idx="4">
                  <c:v>881.53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7B-45FF-B8B5-C6315FC2B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96386664"/>
        <c:axId val="496386992"/>
      </c:barChart>
      <c:catAx>
        <c:axId val="49638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6386992"/>
        <c:crosses val="autoZero"/>
        <c:auto val="1"/>
        <c:lblAlgn val="ctr"/>
        <c:lblOffset val="100"/>
        <c:noMultiLvlLbl val="0"/>
      </c:catAx>
      <c:valAx>
        <c:axId val="496386992"/>
        <c:scaling>
          <c:orientation val="minMax"/>
          <c:max val="3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963866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A012EB-8724-41A8-9F72-4069E891EDC9}" type="doc">
      <dgm:prSet loTypeId="urn:microsoft.com/office/officeart/2005/8/layout/hierarchy1" loCatId="hierarchy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E2A18F1D-92B2-49DB-A4F0-AE71990D1DF2}">
      <dgm:prSet phldrT="[Текст]" custT="1"/>
      <dgm:spPr/>
      <dgm:t>
        <a:bodyPr/>
        <a:lstStyle/>
        <a:p>
          <a:r>
            <a:rPr lang="ru-RU" sz="15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Директор по производству ООО «Газпром </a:t>
          </a:r>
          <a:r>
            <a:rPr lang="ru-RU" sz="15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энергохолдинг</a:t>
          </a:r>
          <a:r>
            <a:rPr lang="ru-RU" sz="15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 (Группа экологического надзора)</a:t>
          </a:r>
          <a:endParaRPr lang="ru-RU" sz="15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826FF4-752E-4F17-ABAE-A9E314DE33BF}" type="parTrans" cxnId="{CFC97C97-3883-445D-AFCE-F1854E3C036A}">
      <dgm:prSet/>
      <dgm:spPr/>
      <dgm:t>
        <a:bodyPr/>
        <a:lstStyle/>
        <a:p>
          <a:endParaRPr lang="ru-RU"/>
        </a:p>
      </dgm:t>
    </dgm:pt>
    <dgm:pt modelId="{F23CB662-92F4-4F41-8FE0-D915665AE303}" type="sibTrans" cxnId="{CFC97C97-3883-445D-AFCE-F1854E3C036A}">
      <dgm:prSet/>
      <dgm:spPr/>
      <dgm:t>
        <a:bodyPr/>
        <a:lstStyle/>
        <a:p>
          <a:endParaRPr lang="ru-RU"/>
        </a:p>
      </dgm:t>
    </dgm:pt>
    <dgm:pt modelId="{91BB9826-AF3C-4423-A67C-D5A66EDA166D}">
      <dgm:prSet phldrT="[Текст]"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Координационный комитет по вопросам охраны окружающей среды ООО «Газпром </a:t>
          </a:r>
          <a:r>
            <a:rPr lang="ru-RU" sz="15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энергохолдинг</a:t>
          </a:r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D1D14D-DD27-4088-922D-996E1060E7C7}" type="parTrans" cxnId="{5FB68327-BCFD-4B79-BA47-918E57F930B6}">
      <dgm:prSet/>
      <dgm:spPr/>
      <dgm:t>
        <a:bodyPr/>
        <a:lstStyle/>
        <a:p>
          <a:endParaRPr lang="ru-RU"/>
        </a:p>
      </dgm:t>
    </dgm:pt>
    <dgm:pt modelId="{920B68A0-82BB-474E-A555-BAD990610115}" type="sibTrans" cxnId="{5FB68327-BCFD-4B79-BA47-918E57F930B6}">
      <dgm:prSet/>
      <dgm:spPr/>
      <dgm:t>
        <a:bodyPr/>
        <a:lstStyle/>
        <a:p>
          <a:endParaRPr lang="ru-RU"/>
        </a:p>
      </dgm:t>
    </dgm:pt>
    <dgm:pt modelId="{E1E27839-B14D-400A-9FAF-602E2FD47316}">
      <dgm:prSet phldrT="[Текст]" custT="1"/>
      <dgm:spPr/>
      <dgm:t>
        <a:bodyPr/>
        <a:lstStyle/>
        <a:p>
          <a:r>
            <a:rPr lang="ru-RU" sz="15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Рабочие группы по отдельным экологическим вопросам (макулатура, риски, ЗШО)</a:t>
          </a:r>
          <a:endParaRPr lang="ru-RU" sz="15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9B17FD-A8F3-486F-A8DE-E7E2198CFDBF}" type="parTrans" cxnId="{F29537EC-B056-4134-AB74-542B56545BCD}">
      <dgm:prSet/>
      <dgm:spPr/>
      <dgm:t>
        <a:bodyPr/>
        <a:lstStyle/>
        <a:p>
          <a:endParaRPr lang="ru-RU"/>
        </a:p>
      </dgm:t>
    </dgm:pt>
    <dgm:pt modelId="{5651116A-8214-4369-A675-43F6DF489C4C}" type="sibTrans" cxnId="{F29537EC-B056-4134-AB74-542B56545BCD}">
      <dgm:prSet/>
      <dgm:spPr/>
      <dgm:t>
        <a:bodyPr/>
        <a:lstStyle/>
        <a:p>
          <a:endParaRPr lang="ru-RU"/>
        </a:p>
      </dgm:t>
    </dgm:pt>
    <dgm:pt modelId="{86C68D01-D2E8-482E-81D6-31653B992720}" type="pres">
      <dgm:prSet presAssocID="{3EA012EB-8724-41A8-9F72-4069E891EDC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F3413DC-7918-485B-BCEE-3639C8A45054}" type="pres">
      <dgm:prSet presAssocID="{E2A18F1D-92B2-49DB-A4F0-AE71990D1DF2}" presName="hierRoot1" presStyleCnt="0"/>
      <dgm:spPr/>
      <dgm:t>
        <a:bodyPr/>
        <a:lstStyle/>
        <a:p>
          <a:endParaRPr lang="ru-RU"/>
        </a:p>
      </dgm:t>
    </dgm:pt>
    <dgm:pt modelId="{0374D70A-B3A2-4A5D-AA0E-F1B0504D718D}" type="pres">
      <dgm:prSet presAssocID="{E2A18F1D-92B2-49DB-A4F0-AE71990D1DF2}" presName="composite" presStyleCnt="0"/>
      <dgm:spPr/>
      <dgm:t>
        <a:bodyPr/>
        <a:lstStyle/>
        <a:p>
          <a:endParaRPr lang="ru-RU"/>
        </a:p>
      </dgm:t>
    </dgm:pt>
    <dgm:pt modelId="{E6DE2D50-54A8-4E6F-AB1F-116AA2859BD1}" type="pres">
      <dgm:prSet presAssocID="{E2A18F1D-92B2-49DB-A4F0-AE71990D1DF2}" presName="background" presStyleLbl="node0" presStyleIdx="0" presStyleCnt="1"/>
      <dgm:spPr/>
      <dgm:t>
        <a:bodyPr/>
        <a:lstStyle/>
        <a:p>
          <a:endParaRPr lang="ru-RU"/>
        </a:p>
      </dgm:t>
    </dgm:pt>
    <dgm:pt modelId="{C7D696AF-2A38-4BA9-BE27-30DC75490932}" type="pres">
      <dgm:prSet presAssocID="{E2A18F1D-92B2-49DB-A4F0-AE71990D1DF2}" presName="text" presStyleLbl="fgAcc0" presStyleIdx="0" presStyleCnt="1" custScaleX="558163" custScaleY="103951" custLinFactNeighborX="2297" custLinFactNeighborY="-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BE26FC-3E23-436F-82C8-4153161FC306}" type="pres">
      <dgm:prSet presAssocID="{E2A18F1D-92B2-49DB-A4F0-AE71990D1DF2}" presName="hierChild2" presStyleCnt="0"/>
      <dgm:spPr/>
      <dgm:t>
        <a:bodyPr/>
        <a:lstStyle/>
        <a:p>
          <a:endParaRPr lang="ru-RU"/>
        </a:p>
      </dgm:t>
    </dgm:pt>
    <dgm:pt modelId="{A586ACE3-47CB-4732-9135-C761447E5D77}" type="pres">
      <dgm:prSet presAssocID="{C4D1D14D-DD27-4088-922D-996E1060E7C7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91A0C1B-56AB-48CA-95C3-44C14864B174}" type="pres">
      <dgm:prSet presAssocID="{91BB9826-AF3C-4423-A67C-D5A66EDA166D}" presName="hierRoot2" presStyleCnt="0"/>
      <dgm:spPr/>
      <dgm:t>
        <a:bodyPr/>
        <a:lstStyle/>
        <a:p>
          <a:endParaRPr lang="ru-RU"/>
        </a:p>
      </dgm:t>
    </dgm:pt>
    <dgm:pt modelId="{9B03823F-3571-4446-8898-435BC69B35BF}" type="pres">
      <dgm:prSet presAssocID="{91BB9826-AF3C-4423-A67C-D5A66EDA166D}" presName="composite2" presStyleCnt="0"/>
      <dgm:spPr/>
      <dgm:t>
        <a:bodyPr/>
        <a:lstStyle/>
        <a:p>
          <a:endParaRPr lang="ru-RU"/>
        </a:p>
      </dgm:t>
    </dgm:pt>
    <dgm:pt modelId="{238541D1-31EC-40C3-B933-6E1530DDF4E2}" type="pres">
      <dgm:prSet presAssocID="{91BB9826-AF3C-4423-A67C-D5A66EDA166D}" presName="background2" presStyleLbl="node2" presStyleIdx="0" presStyleCnt="2"/>
      <dgm:spPr/>
      <dgm:t>
        <a:bodyPr/>
        <a:lstStyle/>
        <a:p>
          <a:endParaRPr lang="ru-RU"/>
        </a:p>
      </dgm:t>
    </dgm:pt>
    <dgm:pt modelId="{B3164351-DBDF-4DEC-B17D-51232CA97976}" type="pres">
      <dgm:prSet presAssocID="{91BB9826-AF3C-4423-A67C-D5A66EDA166D}" presName="text2" presStyleLbl="fgAcc2" presStyleIdx="0" presStyleCnt="2" custScaleX="3729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DE81A9-87A9-47AA-8F3A-5F72954488B5}" type="pres">
      <dgm:prSet presAssocID="{91BB9826-AF3C-4423-A67C-D5A66EDA166D}" presName="hierChild3" presStyleCnt="0"/>
      <dgm:spPr/>
      <dgm:t>
        <a:bodyPr/>
        <a:lstStyle/>
        <a:p>
          <a:endParaRPr lang="ru-RU"/>
        </a:p>
      </dgm:t>
    </dgm:pt>
    <dgm:pt modelId="{7E198457-0DB1-41F1-B7F7-215225F381C1}" type="pres">
      <dgm:prSet presAssocID="{589B17FD-A8F3-486F-A8DE-E7E2198CFDBF}" presName="Name10" presStyleLbl="parChTrans1D2" presStyleIdx="1" presStyleCnt="2"/>
      <dgm:spPr/>
      <dgm:t>
        <a:bodyPr/>
        <a:lstStyle/>
        <a:p>
          <a:endParaRPr lang="ru-RU"/>
        </a:p>
      </dgm:t>
    </dgm:pt>
    <dgm:pt modelId="{9B95E20D-A2E4-45D7-847C-F77528252F4D}" type="pres">
      <dgm:prSet presAssocID="{E1E27839-B14D-400A-9FAF-602E2FD47316}" presName="hierRoot2" presStyleCnt="0"/>
      <dgm:spPr/>
      <dgm:t>
        <a:bodyPr/>
        <a:lstStyle/>
        <a:p>
          <a:endParaRPr lang="ru-RU"/>
        </a:p>
      </dgm:t>
    </dgm:pt>
    <dgm:pt modelId="{92828514-ECD6-4A27-B651-DF03710B1140}" type="pres">
      <dgm:prSet presAssocID="{E1E27839-B14D-400A-9FAF-602E2FD47316}" presName="composite2" presStyleCnt="0"/>
      <dgm:spPr/>
      <dgm:t>
        <a:bodyPr/>
        <a:lstStyle/>
        <a:p>
          <a:endParaRPr lang="ru-RU"/>
        </a:p>
      </dgm:t>
    </dgm:pt>
    <dgm:pt modelId="{B6E4EAE2-F575-45F1-AD1F-F40D5D023A1B}" type="pres">
      <dgm:prSet presAssocID="{E1E27839-B14D-400A-9FAF-602E2FD47316}" presName="background2" presStyleLbl="node2" presStyleIdx="1" presStyleCnt="2"/>
      <dgm:spPr/>
      <dgm:t>
        <a:bodyPr/>
        <a:lstStyle/>
        <a:p>
          <a:endParaRPr lang="ru-RU"/>
        </a:p>
      </dgm:t>
    </dgm:pt>
    <dgm:pt modelId="{EE5BFC17-B554-41C2-A48E-312A29FC68FC}" type="pres">
      <dgm:prSet presAssocID="{E1E27839-B14D-400A-9FAF-602E2FD47316}" presName="text2" presStyleLbl="fgAcc2" presStyleIdx="1" presStyleCnt="2" custScaleX="417885" custLinFactNeighborX="34913" custLinFactNeighborY="30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A3426A-E9B5-45FB-B9FC-68F90D417062}" type="pres">
      <dgm:prSet presAssocID="{E1E27839-B14D-400A-9FAF-602E2FD47316}" presName="hierChild3" presStyleCnt="0"/>
      <dgm:spPr/>
      <dgm:t>
        <a:bodyPr/>
        <a:lstStyle/>
        <a:p>
          <a:endParaRPr lang="ru-RU"/>
        </a:p>
      </dgm:t>
    </dgm:pt>
  </dgm:ptLst>
  <dgm:cxnLst>
    <dgm:cxn modelId="{F29537EC-B056-4134-AB74-542B56545BCD}" srcId="{E2A18F1D-92B2-49DB-A4F0-AE71990D1DF2}" destId="{E1E27839-B14D-400A-9FAF-602E2FD47316}" srcOrd="1" destOrd="0" parTransId="{589B17FD-A8F3-486F-A8DE-E7E2198CFDBF}" sibTransId="{5651116A-8214-4369-A675-43F6DF489C4C}"/>
    <dgm:cxn modelId="{AC5ED379-BA90-4DFE-80F5-98B7FEAFB2AA}" type="presOf" srcId="{E2A18F1D-92B2-49DB-A4F0-AE71990D1DF2}" destId="{C7D696AF-2A38-4BA9-BE27-30DC75490932}" srcOrd="0" destOrd="0" presId="urn:microsoft.com/office/officeart/2005/8/layout/hierarchy1"/>
    <dgm:cxn modelId="{899CD54E-AB01-4799-A9D8-8077A0F7C8AB}" type="presOf" srcId="{589B17FD-A8F3-486F-A8DE-E7E2198CFDBF}" destId="{7E198457-0DB1-41F1-B7F7-215225F381C1}" srcOrd="0" destOrd="0" presId="urn:microsoft.com/office/officeart/2005/8/layout/hierarchy1"/>
    <dgm:cxn modelId="{FCE93A11-CC23-4912-9363-24714D847B86}" type="presOf" srcId="{3EA012EB-8724-41A8-9F72-4069E891EDC9}" destId="{86C68D01-D2E8-482E-81D6-31653B992720}" srcOrd="0" destOrd="0" presId="urn:microsoft.com/office/officeart/2005/8/layout/hierarchy1"/>
    <dgm:cxn modelId="{E37AC13A-877D-4FBC-839C-BEE52B29AD43}" type="presOf" srcId="{91BB9826-AF3C-4423-A67C-D5A66EDA166D}" destId="{B3164351-DBDF-4DEC-B17D-51232CA97976}" srcOrd="0" destOrd="0" presId="urn:microsoft.com/office/officeart/2005/8/layout/hierarchy1"/>
    <dgm:cxn modelId="{0276E239-A554-4275-86E7-1650919B71E7}" type="presOf" srcId="{E1E27839-B14D-400A-9FAF-602E2FD47316}" destId="{EE5BFC17-B554-41C2-A48E-312A29FC68FC}" srcOrd="0" destOrd="0" presId="urn:microsoft.com/office/officeart/2005/8/layout/hierarchy1"/>
    <dgm:cxn modelId="{4E3A16B9-387B-40FB-A2B2-CD7905DB37C4}" type="presOf" srcId="{C4D1D14D-DD27-4088-922D-996E1060E7C7}" destId="{A586ACE3-47CB-4732-9135-C761447E5D77}" srcOrd="0" destOrd="0" presId="urn:microsoft.com/office/officeart/2005/8/layout/hierarchy1"/>
    <dgm:cxn modelId="{CFC97C97-3883-445D-AFCE-F1854E3C036A}" srcId="{3EA012EB-8724-41A8-9F72-4069E891EDC9}" destId="{E2A18F1D-92B2-49DB-A4F0-AE71990D1DF2}" srcOrd="0" destOrd="0" parTransId="{69826FF4-752E-4F17-ABAE-A9E314DE33BF}" sibTransId="{F23CB662-92F4-4F41-8FE0-D915665AE303}"/>
    <dgm:cxn modelId="{5FB68327-BCFD-4B79-BA47-918E57F930B6}" srcId="{E2A18F1D-92B2-49DB-A4F0-AE71990D1DF2}" destId="{91BB9826-AF3C-4423-A67C-D5A66EDA166D}" srcOrd="0" destOrd="0" parTransId="{C4D1D14D-DD27-4088-922D-996E1060E7C7}" sibTransId="{920B68A0-82BB-474E-A555-BAD990610115}"/>
    <dgm:cxn modelId="{63D505AB-FCAE-496B-BE45-415A7B015F58}" type="presParOf" srcId="{86C68D01-D2E8-482E-81D6-31653B992720}" destId="{4F3413DC-7918-485B-BCEE-3639C8A45054}" srcOrd="0" destOrd="0" presId="urn:microsoft.com/office/officeart/2005/8/layout/hierarchy1"/>
    <dgm:cxn modelId="{728BA5FB-7DB2-4952-9EDB-780A98EAF5D3}" type="presParOf" srcId="{4F3413DC-7918-485B-BCEE-3639C8A45054}" destId="{0374D70A-B3A2-4A5D-AA0E-F1B0504D718D}" srcOrd="0" destOrd="0" presId="urn:microsoft.com/office/officeart/2005/8/layout/hierarchy1"/>
    <dgm:cxn modelId="{90C3A76F-521F-4C1E-80DB-9629EDD5940E}" type="presParOf" srcId="{0374D70A-B3A2-4A5D-AA0E-F1B0504D718D}" destId="{E6DE2D50-54A8-4E6F-AB1F-116AA2859BD1}" srcOrd="0" destOrd="0" presId="urn:microsoft.com/office/officeart/2005/8/layout/hierarchy1"/>
    <dgm:cxn modelId="{6900ECCB-BA53-42D9-904F-40BAF72CBE02}" type="presParOf" srcId="{0374D70A-B3A2-4A5D-AA0E-F1B0504D718D}" destId="{C7D696AF-2A38-4BA9-BE27-30DC75490932}" srcOrd="1" destOrd="0" presId="urn:microsoft.com/office/officeart/2005/8/layout/hierarchy1"/>
    <dgm:cxn modelId="{1E7DB75E-255D-4B73-AEAD-C5149F541D78}" type="presParOf" srcId="{4F3413DC-7918-485B-BCEE-3639C8A45054}" destId="{CDBE26FC-3E23-436F-82C8-4153161FC306}" srcOrd="1" destOrd="0" presId="urn:microsoft.com/office/officeart/2005/8/layout/hierarchy1"/>
    <dgm:cxn modelId="{6E26C199-638D-45DB-AC01-57DA3AC99627}" type="presParOf" srcId="{CDBE26FC-3E23-436F-82C8-4153161FC306}" destId="{A586ACE3-47CB-4732-9135-C761447E5D77}" srcOrd="0" destOrd="0" presId="urn:microsoft.com/office/officeart/2005/8/layout/hierarchy1"/>
    <dgm:cxn modelId="{F7AA3805-0EDF-43A8-B4C1-F4669177D8DF}" type="presParOf" srcId="{CDBE26FC-3E23-436F-82C8-4153161FC306}" destId="{591A0C1B-56AB-48CA-95C3-44C14864B174}" srcOrd="1" destOrd="0" presId="urn:microsoft.com/office/officeart/2005/8/layout/hierarchy1"/>
    <dgm:cxn modelId="{B70280E1-6685-4D38-BAD0-A8C6F9BE309B}" type="presParOf" srcId="{591A0C1B-56AB-48CA-95C3-44C14864B174}" destId="{9B03823F-3571-4446-8898-435BC69B35BF}" srcOrd="0" destOrd="0" presId="urn:microsoft.com/office/officeart/2005/8/layout/hierarchy1"/>
    <dgm:cxn modelId="{2DD1DEFE-0C05-42AA-AF93-BC50D7D34917}" type="presParOf" srcId="{9B03823F-3571-4446-8898-435BC69B35BF}" destId="{238541D1-31EC-40C3-B933-6E1530DDF4E2}" srcOrd="0" destOrd="0" presId="urn:microsoft.com/office/officeart/2005/8/layout/hierarchy1"/>
    <dgm:cxn modelId="{7CB32ACA-7D11-4758-A473-B96D662F3E0F}" type="presParOf" srcId="{9B03823F-3571-4446-8898-435BC69B35BF}" destId="{B3164351-DBDF-4DEC-B17D-51232CA97976}" srcOrd="1" destOrd="0" presId="urn:microsoft.com/office/officeart/2005/8/layout/hierarchy1"/>
    <dgm:cxn modelId="{9AAFF683-AC4E-4958-9AE9-20C3B0F6FA99}" type="presParOf" srcId="{591A0C1B-56AB-48CA-95C3-44C14864B174}" destId="{98DE81A9-87A9-47AA-8F3A-5F72954488B5}" srcOrd="1" destOrd="0" presId="urn:microsoft.com/office/officeart/2005/8/layout/hierarchy1"/>
    <dgm:cxn modelId="{16FAC3DC-E843-4144-9A74-6043C0D1D00D}" type="presParOf" srcId="{CDBE26FC-3E23-436F-82C8-4153161FC306}" destId="{7E198457-0DB1-41F1-B7F7-215225F381C1}" srcOrd="2" destOrd="0" presId="urn:microsoft.com/office/officeart/2005/8/layout/hierarchy1"/>
    <dgm:cxn modelId="{B161336A-D3C0-4D63-962C-89701576AF65}" type="presParOf" srcId="{CDBE26FC-3E23-436F-82C8-4153161FC306}" destId="{9B95E20D-A2E4-45D7-847C-F77528252F4D}" srcOrd="3" destOrd="0" presId="urn:microsoft.com/office/officeart/2005/8/layout/hierarchy1"/>
    <dgm:cxn modelId="{112794FD-8ED6-49EB-A677-4B0A95C9E8BA}" type="presParOf" srcId="{9B95E20D-A2E4-45D7-847C-F77528252F4D}" destId="{92828514-ECD6-4A27-B651-DF03710B1140}" srcOrd="0" destOrd="0" presId="urn:microsoft.com/office/officeart/2005/8/layout/hierarchy1"/>
    <dgm:cxn modelId="{FBC306DF-3829-4C0A-B325-82BD44C878A7}" type="presParOf" srcId="{92828514-ECD6-4A27-B651-DF03710B1140}" destId="{B6E4EAE2-F575-45F1-AD1F-F40D5D023A1B}" srcOrd="0" destOrd="0" presId="urn:microsoft.com/office/officeart/2005/8/layout/hierarchy1"/>
    <dgm:cxn modelId="{53ACF7C4-7EEA-4198-B7F8-A7FEEFBD1A58}" type="presParOf" srcId="{92828514-ECD6-4A27-B651-DF03710B1140}" destId="{EE5BFC17-B554-41C2-A48E-312A29FC68FC}" srcOrd="1" destOrd="0" presId="urn:microsoft.com/office/officeart/2005/8/layout/hierarchy1"/>
    <dgm:cxn modelId="{047E148C-1548-494B-A8A0-1342FE77DC63}" type="presParOf" srcId="{9B95E20D-A2E4-45D7-847C-F77528252F4D}" destId="{BCA3426A-E9B5-45FB-B9FC-68F90D417062}" srcOrd="1" destOrd="0" presId="urn:microsoft.com/office/officeart/2005/8/layout/hierarchy1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25766B-7A2F-4727-802F-943382453CE0}" type="doc">
      <dgm:prSet loTypeId="urn:microsoft.com/office/officeart/2005/8/layout/matrix1" loCatId="matrix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47E53E18-A030-41C6-838C-C41635029EED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Воздействие производства на окружающую среду</a:t>
          </a:r>
          <a:endParaRPr lang="ru-RU" sz="1600" b="1" dirty="0">
            <a:solidFill>
              <a:schemeClr val="accent3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51C29A-1DBA-4182-9BFE-B9A1BDE9E4C9}" type="parTrans" cxnId="{8637BD68-9A25-4387-9970-FBB59ABE6DF7}">
      <dgm:prSet/>
      <dgm:spPr/>
      <dgm:t>
        <a:bodyPr/>
        <a:lstStyle/>
        <a:p>
          <a:endParaRPr lang="ru-RU"/>
        </a:p>
      </dgm:t>
    </dgm:pt>
    <dgm:pt modelId="{7A4DC5DA-CFB1-47BF-8B33-21BB04356565}" type="sibTrans" cxnId="{8637BD68-9A25-4387-9970-FBB59ABE6DF7}">
      <dgm:prSet/>
      <dgm:spPr/>
      <dgm:t>
        <a:bodyPr/>
        <a:lstStyle/>
        <a:p>
          <a:endParaRPr lang="ru-RU"/>
        </a:p>
      </dgm:t>
    </dgm:pt>
    <dgm:pt modelId="{F1BDCEC1-07E5-4E7D-9BC7-1F80A04FD263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Выбросы загрязняющих веществ в воздух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67F988-A76B-4796-A817-0D9C7A902D93}" type="parTrans" cxnId="{72E6A223-DCC3-4FAA-8CBE-A42F2FBA8922}">
      <dgm:prSet/>
      <dgm:spPr/>
      <dgm:t>
        <a:bodyPr/>
        <a:lstStyle/>
        <a:p>
          <a:endParaRPr lang="ru-RU"/>
        </a:p>
      </dgm:t>
    </dgm:pt>
    <dgm:pt modelId="{301A78AB-731C-486F-8839-33E0B85E6AEF}" type="sibTrans" cxnId="{72E6A223-DCC3-4FAA-8CBE-A42F2FBA8922}">
      <dgm:prSet/>
      <dgm:spPr/>
      <dgm:t>
        <a:bodyPr/>
        <a:lstStyle/>
        <a:p>
          <a:endParaRPr lang="ru-RU"/>
        </a:p>
      </dgm:t>
    </dgm:pt>
    <dgm:pt modelId="{12C9B04A-530A-4E38-8301-7E52A8F47081}">
      <dgm:prSet phldrT="[Текст]" phldr="1"/>
      <dgm:spPr/>
      <dgm:t>
        <a:bodyPr/>
        <a:lstStyle/>
        <a:p>
          <a:endParaRPr lang="ru-RU"/>
        </a:p>
      </dgm:t>
    </dgm:pt>
    <dgm:pt modelId="{942310F3-CD0D-4865-BDD1-3294FF1ECFB8}" type="parTrans" cxnId="{5D1C1150-3717-4E0F-A4D8-813378C0C09B}">
      <dgm:prSet/>
      <dgm:spPr/>
      <dgm:t>
        <a:bodyPr/>
        <a:lstStyle/>
        <a:p>
          <a:endParaRPr lang="ru-RU"/>
        </a:p>
      </dgm:t>
    </dgm:pt>
    <dgm:pt modelId="{EF7E7885-C15C-4C4F-920C-360FD34D6BB3}" type="sibTrans" cxnId="{5D1C1150-3717-4E0F-A4D8-813378C0C09B}">
      <dgm:prSet/>
      <dgm:spPr/>
      <dgm:t>
        <a:bodyPr/>
        <a:lstStyle/>
        <a:p>
          <a:endParaRPr lang="ru-RU"/>
        </a:p>
      </dgm:t>
    </dgm:pt>
    <dgm:pt modelId="{DF9A817C-B7C7-4CE5-B31D-9B24583CD596}">
      <dgm:prSet phldrT="[Текст]" phldr="1"/>
      <dgm:spPr/>
      <dgm:t>
        <a:bodyPr/>
        <a:lstStyle/>
        <a:p>
          <a:endParaRPr lang="ru-RU"/>
        </a:p>
      </dgm:t>
    </dgm:pt>
    <dgm:pt modelId="{795F9D95-3D30-4401-8754-F3D3D2C7263C}" type="parTrans" cxnId="{2816A4BA-0784-4505-816F-CA2B4CCA103B}">
      <dgm:prSet/>
      <dgm:spPr/>
      <dgm:t>
        <a:bodyPr/>
        <a:lstStyle/>
        <a:p>
          <a:endParaRPr lang="ru-RU"/>
        </a:p>
      </dgm:t>
    </dgm:pt>
    <dgm:pt modelId="{449F0F70-C613-4EDE-AB41-A78D5413AB36}" type="sibTrans" cxnId="{2816A4BA-0784-4505-816F-CA2B4CCA103B}">
      <dgm:prSet/>
      <dgm:spPr/>
      <dgm:t>
        <a:bodyPr/>
        <a:lstStyle/>
        <a:p>
          <a:endParaRPr lang="ru-RU"/>
        </a:p>
      </dgm:t>
    </dgm:pt>
    <dgm:pt modelId="{5E73DF3A-4D2B-41D1-9EC3-07C8CE6D58F1}">
      <dgm:prSet phldrT="[Текст]" phldr="1"/>
      <dgm:spPr/>
      <dgm:t>
        <a:bodyPr/>
        <a:lstStyle/>
        <a:p>
          <a:endParaRPr lang="ru-RU"/>
        </a:p>
      </dgm:t>
    </dgm:pt>
    <dgm:pt modelId="{13DD932A-2427-4D59-82CA-C0AC9C392F18}" type="parTrans" cxnId="{22774E44-83F8-44CC-B7EB-C255703EA031}">
      <dgm:prSet/>
      <dgm:spPr/>
      <dgm:t>
        <a:bodyPr/>
        <a:lstStyle/>
        <a:p>
          <a:endParaRPr lang="ru-RU"/>
        </a:p>
      </dgm:t>
    </dgm:pt>
    <dgm:pt modelId="{037F4625-A531-4B30-801F-C2B0BB1DF1DA}" type="sibTrans" cxnId="{22774E44-83F8-44CC-B7EB-C255703EA031}">
      <dgm:prSet/>
      <dgm:spPr/>
      <dgm:t>
        <a:bodyPr/>
        <a:lstStyle/>
        <a:p>
          <a:endParaRPr lang="ru-RU"/>
        </a:p>
      </dgm:t>
    </dgm:pt>
    <dgm:pt modelId="{95DF9E5C-A412-4A8F-A358-F22C206EF2B8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Размещение отходов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4B070A-9BFF-4451-9E5C-F1FCFF1A2730}" type="parTrans" cxnId="{A130B508-C438-4187-A4E8-A211739E0058}">
      <dgm:prSet/>
      <dgm:spPr/>
      <dgm:t>
        <a:bodyPr/>
        <a:lstStyle/>
        <a:p>
          <a:endParaRPr lang="ru-RU"/>
        </a:p>
      </dgm:t>
    </dgm:pt>
    <dgm:pt modelId="{76A6FDE2-8C7D-498D-B08A-451487227B00}" type="sibTrans" cxnId="{A130B508-C438-4187-A4E8-A211739E0058}">
      <dgm:prSet/>
      <dgm:spPr/>
      <dgm:t>
        <a:bodyPr/>
        <a:lstStyle/>
        <a:p>
          <a:endParaRPr lang="ru-RU"/>
        </a:p>
      </dgm:t>
    </dgm:pt>
    <dgm:pt modelId="{AFAE9B66-2171-4FC9-BF6B-23112A43758D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Шум и вибрация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C5CA5A-C06E-42CB-A6F7-3599F15437B2}" type="parTrans" cxnId="{636A2614-CCC3-49EE-88CA-43AF70C48F67}">
      <dgm:prSet/>
      <dgm:spPr/>
      <dgm:t>
        <a:bodyPr/>
        <a:lstStyle/>
        <a:p>
          <a:endParaRPr lang="ru-RU"/>
        </a:p>
      </dgm:t>
    </dgm:pt>
    <dgm:pt modelId="{559574F9-09D9-4799-9D0A-256A556AEC21}" type="sibTrans" cxnId="{636A2614-CCC3-49EE-88CA-43AF70C48F67}">
      <dgm:prSet/>
      <dgm:spPr/>
      <dgm:t>
        <a:bodyPr/>
        <a:lstStyle/>
        <a:p>
          <a:endParaRPr lang="ru-RU"/>
        </a:p>
      </dgm:t>
    </dgm:pt>
    <dgm:pt modelId="{B123CB5E-3F38-42B2-990B-1D0B89B1563E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Стоки в централизованные системы  водоотведения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DAEA92-2085-4A22-AF34-1A2142D1229E}" type="parTrans" cxnId="{5E4F7C56-48C2-4F1E-BCF9-F6ACDDB57530}">
      <dgm:prSet/>
      <dgm:spPr/>
      <dgm:t>
        <a:bodyPr/>
        <a:lstStyle/>
        <a:p>
          <a:endParaRPr lang="ru-RU"/>
        </a:p>
      </dgm:t>
    </dgm:pt>
    <dgm:pt modelId="{C70C5277-9FF9-49D7-B9A2-E8441893FE35}" type="sibTrans" cxnId="{5E4F7C56-48C2-4F1E-BCF9-F6ACDDB57530}">
      <dgm:prSet/>
      <dgm:spPr/>
      <dgm:t>
        <a:bodyPr/>
        <a:lstStyle/>
        <a:p>
          <a:endParaRPr lang="ru-RU"/>
        </a:p>
      </dgm:t>
    </dgm:pt>
    <dgm:pt modelId="{7E7E8F3B-CD73-447A-8E01-D1C06D9AD599}">
      <dgm:prSet phldrT="[Текст]"/>
      <dgm:spPr/>
      <dgm:t>
        <a:bodyPr/>
        <a:lstStyle/>
        <a:p>
          <a:endParaRPr lang="ru-RU" dirty="0"/>
        </a:p>
      </dgm:t>
    </dgm:pt>
    <dgm:pt modelId="{04760289-08C6-4D68-988E-CF8EFA9ACBD6}" type="parTrans" cxnId="{5D1A59F8-7CB1-4336-8394-667D44B69177}">
      <dgm:prSet/>
      <dgm:spPr/>
      <dgm:t>
        <a:bodyPr/>
        <a:lstStyle/>
        <a:p>
          <a:endParaRPr lang="ru-RU"/>
        </a:p>
      </dgm:t>
    </dgm:pt>
    <dgm:pt modelId="{7B722EBA-CFF0-483A-8F46-62E2213E8503}" type="sibTrans" cxnId="{5D1A59F8-7CB1-4336-8394-667D44B69177}">
      <dgm:prSet/>
      <dgm:spPr/>
      <dgm:t>
        <a:bodyPr/>
        <a:lstStyle/>
        <a:p>
          <a:endParaRPr lang="ru-RU"/>
        </a:p>
      </dgm:t>
    </dgm:pt>
    <dgm:pt modelId="{A55D7A37-921B-4166-A3CF-9093FF6A4D1A}" type="pres">
      <dgm:prSet presAssocID="{1625766B-7A2F-4727-802F-943382453CE0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57C1C9-ED2F-4848-9A88-472950759077}" type="pres">
      <dgm:prSet presAssocID="{1625766B-7A2F-4727-802F-943382453CE0}" presName="matrix" presStyleCnt="0"/>
      <dgm:spPr/>
      <dgm:t>
        <a:bodyPr/>
        <a:lstStyle/>
        <a:p>
          <a:endParaRPr lang="ru-RU"/>
        </a:p>
      </dgm:t>
    </dgm:pt>
    <dgm:pt modelId="{74A25E3C-7F13-4C75-A1F2-86F1E9D398DA}" type="pres">
      <dgm:prSet presAssocID="{1625766B-7A2F-4727-802F-943382453CE0}" presName="tile1" presStyleLbl="node1" presStyleIdx="0" presStyleCnt="4" custLinFactNeighborX="-1680" custLinFactNeighborY="329"/>
      <dgm:spPr/>
      <dgm:t>
        <a:bodyPr/>
        <a:lstStyle/>
        <a:p>
          <a:endParaRPr lang="ru-RU"/>
        </a:p>
      </dgm:t>
    </dgm:pt>
    <dgm:pt modelId="{DDF08E74-F1D0-4274-AB29-320B2FD7AFD7}" type="pres">
      <dgm:prSet presAssocID="{1625766B-7A2F-4727-802F-943382453CE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9D7F74-A925-41EE-9604-CF2F16847376}" type="pres">
      <dgm:prSet presAssocID="{1625766B-7A2F-4727-802F-943382453CE0}" presName="tile2" presStyleLbl="node1" presStyleIdx="1" presStyleCnt="4"/>
      <dgm:spPr/>
      <dgm:t>
        <a:bodyPr/>
        <a:lstStyle/>
        <a:p>
          <a:endParaRPr lang="ru-RU"/>
        </a:p>
      </dgm:t>
    </dgm:pt>
    <dgm:pt modelId="{0FF6C1E3-2B35-4306-9DC8-2AC64187DF58}" type="pres">
      <dgm:prSet presAssocID="{1625766B-7A2F-4727-802F-943382453CE0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31C01B-7B24-464D-901D-FFEA88F2A03E}" type="pres">
      <dgm:prSet presAssocID="{1625766B-7A2F-4727-802F-943382453CE0}" presName="tile3" presStyleLbl="node1" presStyleIdx="2" presStyleCnt="4"/>
      <dgm:spPr/>
      <dgm:t>
        <a:bodyPr/>
        <a:lstStyle/>
        <a:p>
          <a:endParaRPr lang="ru-RU"/>
        </a:p>
      </dgm:t>
    </dgm:pt>
    <dgm:pt modelId="{A17534AB-E739-4DA6-918B-37E17EA656C0}" type="pres">
      <dgm:prSet presAssocID="{1625766B-7A2F-4727-802F-943382453CE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10BF3F-786E-4D7F-B740-41DE5D9AAFF7}" type="pres">
      <dgm:prSet presAssocID="{1625766B-7A2F-4727-802F-943382453CE0}" presName="tile4" presStyleLbl="node1" presStyleIdx="3" presStyleCnt="4"/>
      <dgm:spPr/>
      <dgm:t>
        <a:bodyPr/>
        <a:lstStyle/>
        <a:p>
          <a:endParaRPr lang="ru-RU"/>
        </a:p>
      </dgm:t>
    </dgm:pt>
    <dgm:pt modelId="{B092923C-9B1E-4F7C-AE4E-6EB7268852D5}" type="pres">
      <dgm:prSet presAssocID="{1625766B-7A2F-4727-802F-943382453CE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4D7167-78BD-4D46-98C2-ED8F40527214}" type="pres">
      <dgm:prSet presAssocID="{1625766B-7A2F-4727-802F-943382453CE0}" presName="centerTile" presStyleLbl="fgShp" presStyleIdx="0" presStyleCnt="1" custScaleX="114220" custScaleY="122349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2816A4BA-0784-4505-816F-CA2B4CCA103B}" srcId="{47E53E18-A030-41C6-838C-C41635029EED}" destId="{DF9A817C-B7C7-4CE5-B31D-9B24583CD596}" srcOrd="6" destOrd="0" parTransId="{795F9D95-3D30-4401-8754-F3D3D2C7263C}" sibTransId="{449F0F70-C613-4EDE-AB41-A78D5413AB36}"/>
    <dgm:cxn modelId="{5D1A59F8-7CB1-4336-8394-667D44B69177}" srcId="{47E53E18-A030-41C6-838C-C41635029EED}" destId="{7E7E8F3B-CD73-447A-8E01-D1C06D9AD599}" srcOrd="4" destOrd="0" parTransId="{04760289-08C6-4D68-988E-CF8EFA9ACBD6}" sibTransId="{7B722EBA-CFF0-483A-8F46-62E2213E8503}"/>
    <dgm:cxn modelId="{4214241D-E5CA-4B06-892B-CC4ADA46BE3B}" type="presOf" srcId="{1625766B-7A2F-4727-802F-943382453CE0}" destId="{A55D7A37-921B-4166-A3CF-9093FF6A4D1A}" srcOrd="0" destOrd="0" presId="urn:microsoft.com/office/officeart/2005/8/layout/matrix1"/>
    <dgm:cxn modelId="{7037210F-0FA9-47D9-A3C8-0C3749346D47}" type="presOf" srcId="{B123CB5E-3F38-42B2-990B-1D0B89B1563E}" destId="{B092923C-9B1E-4F7C-AE4E-6EB7268852D5}" srcOrd="1" destOrd="0" presId="urn:microsoft.com/office/officeart/2005/8/layout/matrix1"/>
    <dgm:cxn modelId="{636A2614-CCC3-49EE-88CA-43AF70C48F67}" srcId="{47E53E18-A030-41C6-838C-C41635029EED}" destId="{AFAE9B66-2171-4FC9-BF6B-23112A43758D}" srcOrd="2" destOrd="0" parTransId="{16C5CA5A-C06E-42CB-A6F7-3599F15437B2}" sibTransId="{559574F9-09D9-4799-9D0A-256A556AEC21}"/>
    <dgm:cxn modelId="{5D1C1150-3717-4E0F-A4D8-813378C0C09B}" srcId="{47E53E18-A030-41C6-838C-C41635029EED}" destId="{12C9B04A-530A-4E38-8301-7E52A8F47081}" srcOrd="5" destOrd="0" parTransId="{942310F3-CD0D-4865-BDD1-3294FF1ECFB8}" sibTransId="{EF7E7885-C15C-4C4F-920C-360FD34D6BB3}"/>
    <dgm:cxn modelId="{22774E44-83F8-44CC-B7EB-C255703EA031}" srcId="{47E53E18-A030-41C6-838C-C41635029EED}" destId="{5E73DF3A-4D2B-41D1-9EC3-07C8CE6D58F1}" srcOrd="7" destOrd="0" parTransId="{13DD932A-2427-4D59-82CA-C0AC9C392F18}" sibTransId="{037F4625-A531-4B30-801F-C2B0BB1DF1DA}"/>
    <dgm:cxn modelId="{A130B508-C438-4187-A4E8-A211739E0058}" srcId="{47E53E18-A030-41C6-838C-C41635029EED}" destId="{95DF9E5C-A412-4A8F-A358-F22C206EF2B8}" srcOrd="1" destOrd="0" parTransId="{244B070A-9BFF-4451-9E5C-F1FCFF1A2730}" sibTransId="{76A6FDE2-8C7D-498D-B08A-451487227B00}"/>
    <dgm:cxn modelId="{5A8C01B4-6BC7-4288-8C0E-1DF252BFDA20}" type="presOf" srcId="{AFAE9B66-2171-4FC9-BF6B-23112A43758D}" destId="{A17534AB-E739-4DA6-918B-37E17EA656C0}" srcOrd="1" destOrd="0" presId="urn:microsoft.com/office/officeart/2005/8/layout/matrix1"/>
    <dgm:cxn modelId="{5E4F7C56-48C2-4F1E-BCF9-F6ACDDB57530}" srcId="{47E53E18-A030-41C6-838C-C41635029EED}" destId="{B123CB5E-3F38-42B2-990B-1D0B89B1563E}" srcOrd="3" destOrd="0" parTransId="{3DDAEA92-2085-4A22-AF34-1A2142D1229E}" sibTransId="{C70C5277-9FF9-49D7-B9A2-E8441893FE35}"/>
    <dgm:cxn modelId="{629084F9-F6FE-4B6A-8099-27F84CCC8AD3}" type="presOf" srcId="{F1BDCEC1-07E5-4E7D-9BC7-1F80A04FD263}" destId="{74A25E3C-7F13-4C75-A1F2-86F1E9D398DA}" srcOrd="0" destOrd="0" presId="urn:microsoft.com/office/officeart/2005/8/layout/matrix1"/>
    <dgm:cxn modelId="{C3EBEA73-1E3C-40E0-A0A8-BDD9A5DB4EBA}" type="presOf" srcId="{95DF9E5C-A412-4A8F-A358-F22C206EF2B8}" destId="{3A9D7F74-A925-41EE-9604-CF2F16847376}" srcOrd="0" destOrd="0" presId="urn:microsoft.com/office/officeart/2005/8/layout/matrix1"/>
    <dgm:cxn modelId="{71B85AD1-CD64-4636-85A2-0D90A0896220}" type="presOf" srcId="{F1BDCEC1-07E5-4E7D-9BC7-1F80A04FD263}" destId="{DDF08E74-F1D0-4274-AB29-320B2FD7AFD7}" srcOrd="1" destOrd="0" presId="urn:microsoft.com/office/officeart/2005/8/layout/matrix1"/>
    <dgm:cxn modelId="{8FB71F06-8B91-43E5-909E-7F195AECFFA5}" type="presOf" srcId="{B123CB5E-3F38-42B2-990B-1D0B89B1563E}" destId="{B410BF3F-786E-4D7F-B740-41DE5D9AAFF7}" srcOrd="0" destOrd="0" presId="urn:microsoft.com/office/officeart/2005/8/layout/matrix1"/>
    <dgm:cxn modelId="{72E6A223-DCC3-4FAA-8CBE-A42F2FBA8922}" srcId="{47E53E18-A030-41C6-838C-C41635029EED}" destId="{F1BDCEC1-07E5-4E7D-9BC7-1F80A04FD263}" srcOrd="0" destOrd="0" parTransId="{6267F988-A76B-4796-A817-0D9C7A902D93}" sibTransId="{301A78AB-731C-486F-8839-33E0B85E6AEF}"/>
    <dgm:cxn modelId="{C5AC5AC6-83F5-4151-BB59-39ACB5FE4B4B}" type="presOf" srcId="{AFAE9B66-2171-4FC9-BF6B-23112A43758D}" destId="{3F31C01B-7B24-464D-901D-FFEA88F2A03E}" srcOrd="0" destOrd="0" presId="urn:microsoft.com/office/officeart/2005/8/layout/matrix1"/>
    <dgm:cxn modelId="{0795FA27-5403-49D3-B201-3736B5999BA6}" type="presOf" srcId="{47E53E18-A030-41C6-838C-C41635029EED}" destId="{3D4D7167-78BD-4D46-98C2-ED8F40527214}" srcOrd="0" destOrd="0" presId="urn:microsoft.com/office/officeart/2005/8/layout/matrix1"/>
    <dgm:cxn modelId="{8637BD68-9A25-4387-9970-FBB59ABE6DF7}" srcId="{1625766B-7A2F-4727-802F-943382453CE0}" destId="{47E53E18-A030-41C6-838C-C41635029EED}" srcOrd="0" destOrd="0" parTransId="{1151C29A-1DBA-4182-9BFE-B9A1BDE9E4C9}" sibTransId="{7A4DC5DA-CFB1-47BF-8B33-21BB04356565}"/>
    <dgm:cxn modelId="{5F4D02AD-3059-4F7C-8791-29C21A06D7B9}" type="presOf" srcId="{95DF9E5C-A412-4A8F-A358-F22C206EF2B8}" destId="{0FF6C1E3-2B35-4306-9DC8-2AC64187DF58}" srcOrd="1" destOrd="0" presId="urn:microsoft.com/office/officeart/2005/8/layout/matrix1"/>
    <dgm:cxn modelId="{4780C186-CEB8-4F43-99E5-68C6FEAB4EDE}" type="presParOf" srcId="{A55D7A37-921B-4166-A3CF-9093FF6A4D1A}" destId="{BA57C1C9-ED2F-4848-9A88-472950759077}" srcOrd="0" destOrd="0" presId="urn:microsoft.com/office/officeart/2005/8/layout/matrix1"/>
    <dgm:cxn modelId="{1C30C9CD-68B8-47EB-AD9D-F3D403454C56}" type="presParOf" srcId="{BA57C1C9-ED2F-4848-9A88-472950759077}" destId="{74A25E3C-7F13-4C75-A1F2-86F1E9D398DA}" srcOrd="0" destOrd="0" presId="urn:microsoft.com/office/officeart/2005/8/layout/matrix1"/>
    <dgm:cxn modelId="{2C877548-B76C-4E86-9A22-25BC07B6E4D4}" type="presParOf" srcId="{BA57C1C9-ED2F-4848-9A88-472950759077}" destId="{DDF08E74-F1D0-4274-AB29-320B2FD7AFD7}" srcOrd="1" destOrd="0" presId="urn:microsoft.com/office/officeart/2005/8/layout/matrix1"/>
    <dgm:cxn modelId="{8E2964DF-3401-46D9-80F7-F196BBB1C885}" type="presParOf" srcId="{BA57C1C9-ED2F-4848-9A88-472950759077}" destId="{3A9D7F74-A925-41EE-9604-CF2F16847376}" srcOrd="2" destOrd="0" presId="urn:microsoft.com/office/officeart/2005/8/layout/matrix1"/>
    <dgm:cxn modelId="{73A5E9F7-752A-4C7B-97F8-4CDF0329687D}" type="presParOf" srcId="{BA57C1C9-ED2F-4848-9A88-472950759077}" destId="{0FF6C1E3-2B35-4306-9DC8-2AC64187DF58}" srcOrd="3" destOrd="0" presId="urn:microsoft.com/office/officeart/2005/8/layout/matrix1"/>
    <dgm:cxn modelId="{375836CD-8E51-4DDD-A7C8-BE61569F4FF0}" type="presParOf" srcId="{BA57C1C9-ED2F-4848-9A88-472950759077}" destId="{3F31C01B-7B24-464D-901D-FFEA88F2A03E}" srcOrd="4" destOrd="0" presId="urn:microsoft.com/office/officeart/2005/8/layout/matrix1"/>
    <dgm:cxn modelId="{95CE2455-FDB9-4C7B-88E2-10E04A3BADEA}" type="presParOf" srcId="{BA57C1C9-ED2F-4848-9A88-472950759077}" destId="{A17534AB-E739-4DA6-918B-37E17EA656C0}" srcOrd="5" destOrd="0" presId="urn:microsoft.com/office/officeart/2005/8/layout/matrix1"/>
    <dgm:cxn modelId="{3D770109-01A5-4F71-AB52-285C59FA0429}" type="presParOf" srcId="{BA57C1C9-ED2F-4848-9A88-472950759077}" destId="{B410BF3F-786E-4D7F-B740-41DE5D9AAFF7}" srcOrd="6" destOrd="0" presId="urn:microsoft.com/office/officeart/2005/8/layout/matrix1"/>
    <dgm:cxn modelId="{D55B8CA0-D5D5-40EB-9DAE-524429A6AE73}" type="presParOf" srcId="{BA57C1C9-ED2F-4848-9A88-472950759077}" destId="{B092923C-9B1E-4F7C-AE4E-6EB7268852D5}" srcOrd="7" destOrd="0" presId="urn:microsoft.com/office/officeart/2005/8/layout/matrix1"/>
    <dgm:cxn modelId="{1897938D-7AE8-4F54-92E2-3AB03188F53D}" type="presParOf" srcId="{A55D7A37-921B-4166-A3CF-9093FF6A4D1A}" destId="{3D4D7167-78BD-4D46-98C2-ED8F4052721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198457-0DB1-41F1-B7F7-215225F381C1}">
      <dsp:nvSpPr>
        <dsp:cNvPr id="0" name=""/>
        <dsp:cNvSpPr/>
      </dsp:nvSpPr>
      <dsp:spPr>
        <a:xfrm>
          <a:off x="4290889" y="636306"/>
          <a:ext cx="2218853" cy="281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752"/>
              </a:lnTo>
              <a:lnTo>
                <a:pt x="2218853" y="191752"/>
              </a:lnTo>
              <a:lnTo>
                <a:pt x="2218853" y="281053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86ACE3-47CB-4732-9135-C761447E5D77}">
      <dsp:nvSpPr>
        <dsp:cNvPr id="0" name=""/>
        <dsp:cNvSpPr/>
      </dsp:nvSpPr>
      <dsp:spPr>
        <a:xfrm>
          <a:off x="2147496" y="636306"/>
          <a:ext cx="2143393" cy="280703"/>
        </a:xfrm>
        <a:custGeom>
          <a:avLst/>
          <a:gdLst/>
          <a:ahLst/>
          <a:cxnLst/>
          <a:rect l="0" t="0" r="0" b="0"/>
          <a:pathLst>
            <a:path>
              <a:moveTo>
                <a:pt x="2143393" y="0"/>
              </a:moveTo>
              <a:lnTo>
                <a:pt x="2143393" y="191402"/>
              </a:lnTo>
              <a:lnTo>
                <a:pt x="0" y="191402"/>
              </a:lnTo>
              <a:lnTo>
                <a:pt x="0" y="280703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DE2D50-54A8-4E6F-AB1F-116AA2859BD1}">
      <dsp:nvSpPr>
        <dsp:cNvPr id="0" name=""/>
        <dsp:cNvSpPr/>
      </dsp:nvSpPr>
      <dsp:spPr>
        <a:xfrm>
          <a:off x="1600627" y="0"/>
          <a:ext cx="5380525" cy="6363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7D696AF-2A38-4BA9-BE27-30DC75490932}">
      <dsp:nvSpPr>
        <dsp:cNvPr id="0" name=""/>
        <dsp:cNvSpPr/>
      </dsp:nvSpPr>
      <dsp:spPr>
        <a:xfrm>
          <a:off x="1707734" y="101753"/>
          <a:ext cx="5380525" cy="6363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Директор по производству ООО «Газпром </a:t>
          </a:r>
          <a:r>
            <a:rPr lang="ru-RU" sz="1500" kern="12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энергохолдинг</a:t>
          </a:r>
          <a:r>
            <a:rPr lang="ru-RU" sz="15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 (Группа экологического надзора)</a:t>
          </a:r>
          <a:endParaRPr lang="ru-RU" sz="1500" kern="12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26371" y="120390"/>
        <a:ext cx="5343251" cy="599032"/>
      </dsp:txXfrm>
    </dsp:sp>
    <dsp:sp modelId="{238541D1-31EC-40C3-B933-6E1530DDF4E2}">
      <dsp:nvSpPr>
        <dsp:cNvPr id="0" name=""/>
        <dsp:cNvSpPr/>
      </dsp:nvSpPr>
      <dsp:spPr>
        <a:xfrm>
          <a:off x="350158" y="917010"/>
          <a:ext cx="3594674" cy="6121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164351-DBDF-4DEC-B17D-51232CA97976}">
      <dsp:nvSpPr>
        <dsp:cNvPr id="0" name=""/>
        <dsp:cNvSpPr/>
      </dsp:nvSpPr>
      <dsp:spPr>
        <a:xfrm>
          <a:off x="457266" y="1018763"/>
          <a:ext cx="3594674" cy="6121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Координационный комитет по вопросам охраны окружающей среды ООО «Газпром </a:t>
          </a:r>
          <a:r>
            <a:rPr lang="ru-RU" sz="1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энергохолдинг</a:t>
          </a: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4" y="1036691"/>
        <a:ext cx="3558818" cy="576265"/>
      </dsp:txXfrm>
    </dsp:sp>
    <dsp:sp modelId="{B6E4EAE2-F575-45F1-AD1F-F40D5D023A1B}">
      <dsp:nvSpPr>
        <dsp:cNvPr id="0" name=""/>
        <dsp:cNvSpPr/>
      </dsp:nvSpPr>
      <dsp:spPr>
        <a:xfrm>
          <a:off x="4495599" y="917360"/>
          <a:ext cx="4028287" cy="6121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E5BFC17-B554-41C2-A48E-312A29FC68FC}">
      <dsp:nvSpPr>
        <dsp:cNvPr id="0" name=""/>
        <dsp:cNvSpPr/>
      </dsp:nvSpPr>
      <dsp:spPr>
        <a:xfrm>
          <a:off x="4602707" y="1019112"/>
          <a:ext cx="4028287" cy="6121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Рабочие группы по отдельным экологическим вопросам (макулатура, риски, ЗШО)</a:t>
          </a:r>
          <a:endParaRPr lang="ru-RU" sz="1500" kern="12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20635" y="1037040"/>
        <a:ext cx="3992431" cy="5762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A25E3C-7F13-4C75-A1F2-86F1E9D398DA}">
      <dsp:nvSpPr>
        <dsp:cNvPr id="0" name=""/>
        <dsp:cNvSpPr/>
      </dsp:nvSpPr>
      <dsp:spPr>
        <a:xfrm rot="16200000">
          <a:off x="470437" y="-464478"/>
          <a:ext cx="1811337" cy="2752212"/>
        </a:xfrm>
        <a:prstGeom prst="round1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Выбросы загрязняющих веществ в воздух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0" y="5959"/>
        <a:ext cx="2752212" cy="1358503"/>
      </dsp:txXfrm>
    </dsp:sp>
    <dsp:sp modelId="{3A9D7F74-A925-41EE-9604-CF2F16847376}">
      <dsp:nvSpPr>
        <dsp:cNvPr id="0" name=""/>
        <dsp:cNvSpPr/>
      </dsp:nvSpPr>
      <dsp:spPr>
        <a:xfrm>
          <a:off x="2752212" y="0"/>
          <a:ext cx="2752212" cy="1811337"/>
        </a:xfrm>
        <a:prstGeom prst="round1Rect">
          <a:avLst/>
        </a:prstGeom>
        <a:solidFill>
          <a:schemeClr val="accent3">
            <a:shade val="80000"/>
            <a:hueOff val="72969"/>
            <a:satOff val="-477"/>
            <a:lumOff val="81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Размещение отходов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52212" y="0"/>
        <a:ext cx="2752212" cy="1358503"/>
      </dsp:txXfrm>
    </dsp:sp>
    <dsp:sp modelId="{3F31C01B-7B24-464D-901D-FFEA88F2A03E}">
      <dsp:nvSpPr>
        <dsp:cNvPr id="0" name=""/>
        <dsp:cNvSpPr/>
      </dsp:nvSpPr>
      <dsp:spPr>
        <a:xfrm rot="10800000">
          <a:off x="0" y="1811337"/>
          <a:ext cx="2752212" cy="1811337"/>
        </a:xfrm>
        <a:prstGeom prst="round1Rect">
          <a:avLst/>
        </a:prstGeom>
        <a:solidFill>
          <a:schemeClr val="accent3">
            <a:shade val="80000"/>
            <a:hueOff val="145938"/>
            <a:satOff val="-954"/>
            <a:lumOff val="163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Шум и вибрация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264171"/>
        <a:ext cx="2752212" cy="1358503"/>
      </dsp:txXfrm>
    </dsp:sp>
    <dsp:sp modelId="{B410BF3F-786E-4D7F-B740-41DE5D9AAFF7}">
      <dsp:nvSpPr>
        <dsp:cNvPr id="0" name=""/>
        <dsp:cNvSpPr/>
      </dsp:nvSpPr>
      <dsp:spPr>
        <a:xfrm rot="5400000">
          <a:off x="3222649" y="1340900"/>
          <a:ext cx="1811337" cy="2752212"/>
        </a:xfrm>
        <a:prstGeom prst="round1Rect">
          <a:avLst/>
        </a:prstGeom>
        <a:solidFill>
          <a:schemeClr val="accent3">
            <a:shade val="80000"/>
            <a:hueOff val="218907"/>
            <a:satOff val="-1431"/>
            <a:lumOff val="245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Стоки в централизованные системы  водоотведения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752213" y="2264171"/>
        <a:ext cx="2752212" cy="1358503"/>
      </dsp:txXfrm>
    </dsp:sp>
    <dsp:sp modelId="{3D4D7167-78BD-4D46-98C2-ED8F40527214}">
      <dsp:nvSpPr>
        <dsp:cNvPr id="0" name=""/>
        <dsp:cNvSpPr/>
      </dsp:nvSpPr>
      <dsp:spPr>
        <a:xfrm>
          <a:off x="1809139" y="1257299"/>
          <a:ext cx="1886146" cy="1108076"/>
        </a:xfrm>
        <a:prstGeom prst="round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Воздействие производства на окружающую среду</a:t>
          </a:r>
          <a:endParaRPr lang="ru-RU" sz="1600" b="1" kern="1200" dirty="0">
            <a:solidFill>
              <a:schemeClr val="accent3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63231" y="1311391"/>
        <a:ext cx="1777962" cy="999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E431C-8C36-4D7E-B9EF-A81810C5439C}" type="datetimeFigureOut">
              <a:rPr lang="ru-RU" smtClean="0"/>
              <a:pPr/>
              <a:t>30.08.2022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F8D38-B759-4F71-8C75-97855087A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626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0C1DF-F1E7-4F55-A84B-C146222D7CE7}" type="datetimeFigureOut">
              <a:rPr lang="ru-RU" smtClean="0"/>
              <a:pPr/>
              <a:t>30.08.2022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185DB-A00E-4AF3-B661-15E025881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4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chemeClr val="tx2"/>
                </a:solidFill>
                <a:latin typeface="Arial Narrow" pitchFamily="34" charset="0"/>
                <a:cs typeface="Times New Roman" pitchFamily="18" charset="0"/>
              </a:rPr>
              <a:t>ПАО «МОЭК» обеспечивает централизованное отопление и горячее водоснабжение потребителей города Москвы в зоне действия ТЭЦ ПАО «Мосэнерго» и собственных источников генерации тепловой энергии, за исключением небольших локальных районов теплоснабжения от изолированных ведомственных источников  тепловой энергии.</a:t>
            </a:r>
            <a:r>
              <a:rPr lang="en-US" altLang="ru-RU" sz="120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endParaRPr lang="ru-RU" altLang="ru-RU" sz="1200" dirty="0" smtClean="0">
              <a:solidFill>
                <a:schemeClr val="tx2"/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itchFamily="18" charset="0"/>
              </a:rPr>
              <a:t>            Энергетические объекты ТСК «Новая Москва» приняты ПАО «МОЭК»  в эксплуатацию с  01.01.2019.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itchFamily="18" charset="0"/>
              </a:rPr>
              <a:t>            ООО «ТСК Мосэнерго» - дочернее зависимое общество ПАО «МОЭК» (ДЗО)</a:t>
            </a:r>
            <a:r>
              <a:rPr lang="en-US" altLang="ru-RU" sz="120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ru-RU" altLang="ru-RU" sz="120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itchFamily="18" charset="0"/>
              </a:rPr>
              <a:t>- обеспечивает теплоснабжение потребителей на территории Подмосковья. Состоит из 5 филиалов (Химкинский, </a:t>
            </a:r>
            <a:r>
              <a:rPr lang="ru-RU" altLang="ru-RU" sz="1200" dirty="0" err="1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itchFamily="18" charset="0"/>
              </a:rPr>
              <a:t>Электрогорский</a:t>
            </a:r>
            <a:r>
              <a:rPr lang="ru-RU" altLang="ru-RU" sz="120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itchFamily="18" charset="0"/>
              </a:rPr>
              <a:t>, Зеленоградский, Подмосковный, </a:t>
            </a:r>
            <a:r>
              <a:rPr lang="ru-RU" altLang="ru-RU" sz="1200" dirty="0" err="1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itchFamily="18" charset="0"/>
              </a:rPr>
              <a:t>Сколковский</a:t>
            </a:r>
            <a:r>
              <a:rPr lang="ru-RU" altLang="ru-RU" sz="120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itchFamily="18" charset="0"/>
              </a:rPr>
              <a:t>).</a:t>
            </a:r>
            <a:r>
              <a:rPr lang="ru-RU" altLang="ru-RU" sz="110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itchFamily="18" charset="0"/>
              </a:rPr>
              <a:t>	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287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384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2008 – год образована МОЭК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184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636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539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121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13"/>
          </p:nvPr>
        </p:nvSpPr>
        <p:spPr>
          <a:xfrm>
            <a:off x="6143033" y="910908"/>
            <a:ext cx="2835868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7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910908"/>
            <a:ext cx="5835788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150813" y="2173610"/>
            <a:ext cx="8828087" cy="242855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1365250" y="2173610"/>
            <a:ext cx="7613650" cy="24285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7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910908"/>
            <a:ext cx="5835788" cy="37131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150813" y="2173610"/>
            <a:ext cx="8828087" cy="24285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13"/>
          </p:nvPr>
        </p:nvSpPr>
        <p:spPr>
          <a:xfrm>
            <a:off x="6143033" y="910908"/>
            <a:ext cx="2835868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7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2846387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910908"/>
            <a:ext cx="5835788" cy="37131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150813" y="2173610"/>
            <a:ext cx="8828087" cy="242855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65250" y="75600"/>
            <a:ext cx="7613651" cy="661039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МЕРОПРИЯТИЯ</a:t>
            </a:r>
            <a:endParaRPr lang="ru-RU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1365250" y="979488"/>
            <a:ext cx="7613650" cy="3622675"/>
          </a:xfrm>
        </p:spPr>
        <p:txBody>
          <a:bodyPr anchor="ctr" anchorCtr="0"/>
          <a:lstStyle>
            <a:lvl1pPr>
              <a:defRPr b="1"/>
            </a:lvl1pPr>
          </a:lstStyle>
          <a:p>
            <a:pPr lvl="0"/>
            <a:r>
              <a:rPr lang="ru-RU" dirty="0" smtClean="0"/>
              <a:t>НАЗВАНИЕ ПРЕЗЕНТАЦИИ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65250" y="4859755"/>
            <a:ext cx="7613650" cy="215444"/>
          </a:xfr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МЕРОПРИЯТИЯ</a:t>
            </a:r>
            <a:endParaRPr lang="ru-RU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1365250" y="979488"/>
            <a:ext cx="7613650" cy="3622675"/>
          </a:xfrm>
        </p:spPr>
        <p:txBody>
          <a:bodyPr anchor="ctr" anchorCtr="0"/>
          <a:lstStyle>
            <a:lvl1pPr>
              <a:defRPr b="1"/>
            </a:lvl1pPr>
          </a:lstStyle>
          <a:p>
            <a:pPr lvl="0"/>
            <a:r>
              <a:rPr lang="ru-RU" dirty="0" smtClean="0"/>
              <a:t>НАЗВАНИЕ ПРЕЗЕНТАЦИИ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emf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emf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4783500"/>
            <a:ext cx="9143999" cy="36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2" y="1"/>
            <a:ext cx="1195386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195389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 userDrawn="1"/>
        </p:nvSpPr>
        <p:spPr>
          <a:xfrm>
            <a:off x="169863" y="4859755"/>
            <a:ext cx="956463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250" y="76199"/>
            <a:ext cx="7435076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37131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33" y="106625"/>
            <a:ext cx="877935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4" name="Line 7"/>
          <p:cNvSpPr>
            <a:spLocks noChangeShapeType="1"/>
          </p:cNvSpPr>
          <p:nvPr userDrawn="1"/>
        </p:nvSpPr>
        <p:spPr bwMode="auto">
          <a:xfrm>
            <a:off x="1192867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6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7" name="Line 9"/>
          <p:cNvSpPr>
            <a:spLocks noChangeShapeType="1"/>
          </p:cNvSpPr>
          <p:nvPr userDrawn="1"/>
        </p:nvSpPr>
        <p:spPr bwMode="auto">
          <a:xfrm>
            <a:off x="1192867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1" r:id="rId3"/>
    <p:sldLayoutId id="2147483730" r:id="rId4"/>
    <p:sldLayoutId id="2147483743" r:id="rId5"/>
  </p:sldLayoutIdLst>
  <p:txStyles>
    <p:titleStyle>
      <a:lvl1pPr algn="ctr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ChangeArrowheads="1"/>
          </p:cNvSpPr>
          <p:nvPr userDrawn="1"/>
        </p:nvSpPr>
        <p:spPr bwMode="auto">
          <a:xfrm>
            <a:off x="1195388" y="2073274"/>
            <a:ext cx="7948611" cy="3070225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4783500"/>
            <a:ext cx="9143999" cy="36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2" y="1"/>
            <a:ext cx="1195386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195389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 userDrawn="1"/>
        </p:nvSpPr>
        <p:spPr>
          <a:xfrm>
            <a:off x="169863" y="4859755"/>
            <a:ext cx="956463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250" y="76199"/>
            <a:ext cx="7435076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11623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33" y="106625"/>
            <a:ext cx="877935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4" name="Line 7"/>
          <p:cNvSpPr>
            <a:spLocks noChangeShapeType="1"/>
          </p:cNvSpPr>
          <p:nvPr userDrawn="1"/>
        </p:nvSpPr>
        <p:spPr bwMode="auto">
          <a:xfrm>
            <a:off x="1192867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6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7" name="Line 9"/>
          <p:cNvSpPr>
            <a:spLocks noChangeShapeType="1"/>
          </p:cNvSpPr>
          <p:nvPr userDrawn="1"/>
        </p:nvSpPr>
        <p:spPr bwMode="auto">
          <a:xfrm>
            <a:off x="1192867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1" r:id="rId2"/>
    <p:sldLayoutId id="2147483782" r:id="rId3"/>
  </p:sldLayoutIdLst>
  <p:txStyles>
    <p:titleStyle>
      <a:lvl1pPr algn="ctr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ChangeArrowheads="1"/>
          </p:cNvSpPr>
          <p:nvPr userDrawn="1"/>
        </p:nvSpPr>
        <p:spPr bwMode="auto">
          <a:xfrm>
            <a:off x="2997200" y="0"/>
            <a:ext cx="6146799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4783500"/>
            <a:ext cx="9143999" cy="36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2" y="1"/>
            <a:ext cx="1195386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195389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 userDrawn="1"/>
        </p:nvSpPr>
        <p:spPr>
          <a:xfrm>
            <a:off x="169863" y="4859755"/>
            <a:ext cx="956463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250" y="76199"/>
            <a:ext cx="7435076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37131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33" y="106625"/>
            <a:ext cx="877935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4" name="Line 7"/>
          <p:cNvSpPr>
            <a:spLocks noChangeShapeType="1"/>
          </p:cNvSpPr>
          <p:nvPr userDrawn="1"/>
        </p:nvSpPr>
        <p:spPr bwMode="auto">
          <a:xfrm>
            <a:off x="1192867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6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7" name="Line 9"/>
          <p:cNvSpPr>
            <a:spLocks noChangeShapeType="1"/>
          </p:cNvSpPr>
          <p:nvPr userDrawn="1"/>
        </p:nvSpPr>
        <p:spPr bwMode="auto">
          <a:xfrm>
            <a:off x="1192867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6" r:id="rId3"/>
  </p:sldLayoutIdLst>
  <p:txStyles>
    <p:titleStyle>
      <a:lvl1pPr algn="ctr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2073275"/>
            <a:ext cx="9143999" cy="3070225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2" y="1"/>
            <a:ext cx="1195386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195389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 userDrawn="1"/>
        </p:nvSpPr>
        <p:spPr>
          <a:xfrm>
            <a:off x="169863" y="4859755"/>
            <a:ext cx="956463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250" y="76199"/>
            <a:ext cx="7435076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11623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33" y="106625"/>
            <a:ext cx="877935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4" name="Line 7"/>
          <p:cNvSpPr>
            <a:spLocks noChangeShapeType="1"/>
          </p:cNvSpPr>
          <p:nvPr userDrawn="1"/>
        </p:nvSpPr>
        <p:spPr bwMode="auto">
          <a:xfrm>
            <a:off x="1192867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6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7" name="Line 9"/>
          <p:cNvSpPr>
            <a:spLocks noChangeShapeType="1"/>
          </p:cNvSpPr>
          <p:nvPr userDrawn="1"/>
        </p:nvSpPr>
        <p:spPr bwMode="auto">
          <a:xfrm>
            <a:off x="1192867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68" r:id="rId2"/>
    <p:sldLayoutId id="2147483769" r:id="rId3"/>
  </p:sldLayoutIdLst>
  <p:txStyles>
    <p:titleStyle>
      <a:lvl1pPr algn="ctr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0"/>
            <a:ext cx="9143999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2813"/>
            <a:ext cx="8828087" cy="37131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8" name="Rectangle 6"/>
          <p:cNvSpPr>
            <a:spLocks noChangeArrowheads="1"/>
          </p:cNvSpPr>
          <p:nvPr userDrawn="1"/>
        </p:nvSpPr>
        <p:spPr bwMode="auto">
          <a:xfrm>
            <a:off x="0" y="4783500"/>
            <a:ext cx="9143999" cy="36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9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3" name="Rectangle 7"/>
          <p:cNvSpPr>
            <a:spLocks noChangeArrowheads="1"/>
          </p:cNvSpPr>
          <p:nvPr userDrawn="1"/>
        </p:nvSpPr>
        <p:spPr bwMode="auto">
          <a:xfrm>
            <a:off x="2" y="1"/>
            <a:ext cx="1195386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4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195389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Номер слайда 3"/>
          <p:cNvSpPr txBox="1">
            <a:spLocks/>
          </p:cNvSpPr>
          <p:nvPr userDrawn="1"/>
        </p:nvSpPr>
        <p:spPr>
          <a:xfrm>
            <a:off x="169863" y="4859755"/>
            <a:ext cx="956463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1365250" y="76199"/>
            <a:ext cx="7435076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31" name="Рисунок 3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33" y="106625"/>
            <a:ext cx="877935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2" name="Line 7"/>
          <p:cNvSpPr>
            <a:spLocks noChangeShapeType="1"/>
          </p:cNvSpPr>
          <p:nvPr userDrawn="1"/>
        </p:nvSpPr>
        <p:spPr bwMode="auto">
          <a:xfrm>
            <a:off x="1192867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32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33" name="Line 9"/>
          <p:cNvSpPr>
            <a:spLocks noChangeShapeType="1"/>
          </p:cNvSpPr>
          <p:nvPr userDrawn="1"/>
        </p:nvSpPr>
        <p:spPr bwMode="auto">
          <a:xfrm>
            <a:off x="1192867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</p:sldLayoutIdLst>
  <p:txStyles>
    <p:titleStyle>
      <a:lvl1pPr algn="ctr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chemeClr val="bg1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0"/>
            <a:ext cx="9143999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250" y="979488"/>
            <a:ext cx="7613650" cy="362267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lvl="0"/>
            <a:r>
              <a:rPr lang="ru-RU" dirty="0" smtClean="0"/>
              <a:t>НАЗВАНИЕ ПРЕЗЕНТАЦИИ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0" y="4783500"/>
            <a:ext cx="9143999" cy="36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6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2" y="1"/>
            <a:ext cx="1195386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9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9144001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33" y="106625"/>
            <a:ext cx="877935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3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5" name="Line 9"/>
          <p:cNvSpPr>
            <a:spLocks noChangeShapeType="1"/>
          </p:cNvSpPr>
          <p:nvPr userDrawn="1"/>
        </p:nvSpPr>
        <p:spPr bwMode="auto">
          <a:xfrm>
            <a:off x="1192867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63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b="1" kern="1200" baseline="0" dirty="0" smtClean="0">
          <a:solidFill>
            <a:schemeClr val="bg1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4308906" y="1897554"/>
            <a:ext cx="4896464" cy="1748441"/>
          </a:xfrm>
        </p:spPr>
        <p:txBody>
          <a:bodyPr/>
          <a:lstStyle/>
          <a:p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окружающей среды на объектах ПАО «МОЭК»</a:t>
            </a:r>
          </a:p>
          <a:p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99" y="1417627"/>
            <a:ext cx="4025391" cy="27176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8000" contrast="-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1787"/>
            <a:ext cx="5334358" cy="399922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129583" y="2260309"/>
            <a:ext cx="4394687" cy="1144893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Дочернее зависимое общество ООО «ТСК Мосэнерго»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Публичное акционерное общество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«Московская объединенная энергетическая компания»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4349182" y="2306432"/>
            <a:ext cx="4798789" cy="2588615"/>
            <a:chOff x="4326877" y="701091"/>
            <a:chExt cx="4702301" cy="2588615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4326877" y="701091"/>
              <a:ext cx="118624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4000" b="1" dirty="0" smtClean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17</a:t>
              </a:r>
              <a:r>
                <a:rPr lang="ru-RU" sz="40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310676" y="775247"/>
              <a:ext cx="345085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defRPr/>
              </a:pPr>
              <a:r>
                <a:rPr lang="ru-RU" dirty="0" smtClean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тыс.км </a:t>
              </a:r>
              <a:r>
                <a:rPr lang="ru-RU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тепловых </a:t>
              </a:r>
              <a:r>
                <a:rPr lang="ru-RU" dirty="0" smtClean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сетей</a:t>
              </a:r>
            </a:p>
            <a:p>
              <a:pPr>
                <a:spcBef>
                  <a:spcPts val="0"/>
                </a:spcBef>
                <a:defRPr/>
              </a:pPr>
              <a:r>
                <a:rPr lang="ru-RU" sz="1400" i="1" dirty="0" smtClean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(в </a:t>
              </a:r>
              <a:r>
                <a:rPr lang="ru-RU" sz="1400" i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однотрубном исчислении</a:t>
              </a:r>
              <a:r>
                <a:rPr lang="ru-RU" sz="1400" i="1" dirty="0" smtClean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1400" i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4672002" y="1168986"/>
              <a:ext cx="80926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40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r>
                <a:rPr lang="ru-RU" sz="4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5300011" y="1369483"/>
              <a:ext cx="356738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насосно-перекачивающих </a:t>
              </a:r>
              <a:r>
                <a:rPr lang="ru-RU" dirty="0" smtClean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станции</a:t>
              </a:r>
              <a:endParaRPr lang="ru-RU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5293594" y="1772586"/>
              <a:ext cx="276956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тыс. тепловых </a:t>
              </a:r>
              <a:r>
                <a:rPr lang="ru-RU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пунктов</a:t>
              </a: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328228" y="1599565"/>
              <a:ext cx="118624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4000" b="1" dirty="0" smtClean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10,6</a:t>
              </a:r>
              <a:r>
                <a:rPr lang="ru-RU" sz="40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4452539" y="2083141"/>
              <a:ext cx="106058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4000" b="1" dirty="0" smtClean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141</a:t>
              </a:r>
              <a:r>
                <a:rPr lang="ru-RU" sz="40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5310676" y="2180034"/>
              <a:ext cx="366799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источника генерации тепловой энергии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4933640" y="2581820"/>
              <a:ext cx="43227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4000" b="1" dirty="0" smtClean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ru-RU" sz="4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5282603" y="2704937"/>
              <a:ext cx="374657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  <a:r>
                <a:rPr lang="ru-RU" dirty="0" smtClean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ыс.Гкал</a:t>
              </a:r>
              <a:r>
                <a:rPr lang="en-US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/</a:t>
              </a:r>
              <a:r>
                <a:rPr lang="ru-RU" dirty="0" smtClean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ч, уст. тепловая мощность</a:t>
              </a:r>
              <a:endParaRPr lang="ru-RU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-72427" y="711156"/>
            <a:ext cx="884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3600" b="1" dirty="0">
              <a:solidFill>
                <a:srgbClr val="0034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74008" y="803488"/>
            <a:ext cx="46363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эксплуатационных</a:t>
            </a:r>
            <a:r>
              <a:rPr lang="ru-RU" sz="2400" b="1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филиалов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9223" y="1171246"/>
            <a:ext cx="6085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536514" y="1319490"/>
            <a:ext cx="3244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сервисных</a:t>
            </a:r>
            <a:r>
              <a:rPr lang="ru-RU" sz="2400" b="1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35523" y="1795181"/>
            <a:ext cx="2911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сбытовой</a:t>
            </a:r>
            <a:r>
              <a:rPr lang="ru-RU" sz="2400" b="1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35268" y="1650926"/>
            <a:ext cx="6085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304984" y="819620"/>
            <a:ext cx="37774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79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ПАО «МОЭК» обеспечивает централизованное отопление и горячее водоснабжение потребителей города Москвы </a:t>
            </a:r>
            <a:endParaRPr lang="ru-RU" b="1" dirty="0">
              <a:solidFill>
                <a:srgbClr val="0079C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/>
          </p:nvPr>
        </p:nvSpPr>
        <p:spPr>
          <a:xfrm>
            <a:off x="1365250" y="4859755"/>
            <a:ext cx="7613650" cy="2154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20655" t="16674" r="21841" b="14626"/>
          <a:stretch/>
        </p:blipFill>
        <p:spPr>
          <a:xfrm>
            <a:off x="4309783" y="2271961"/>
            <a:ext cx="1066543" cy="892206"/>
          </a:xfrm>
          <a:prstGeom prst="rect">
            <a:avLst/>
          </a:prstGeom>
        </p:spPr>
      </p:pic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215900" y="1145938"/>
            <a:ext cx="4293440" cy="2029061"/>
          </a:xfrm>
        </p:spPr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 августа 2013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ПАО «МОЭК» вошел в состав Группы «Газпром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энергохолдинг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ПАО «МОЭК»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Группы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«Мосэнерго»,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«ТГК-1» и ПАО «ОГК-2».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«Газпром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энергохолдинг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— холдинговая вертикально интегрированная компания (100-процентное дочернее общество ПАО «Газпром»), управляет генерирующими компаниями Группы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единым корпоративным стандартам.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4789588" y="3128868"/>
            <a:ext cx="4354412" cy="1648347"/>
          </a:xfrm>
        </p:spPr>
        <p:txBody>
          <a:bodyPr/>
          <a:lstStyle/>
          <a:p>
            <a:pPr indent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работой по охране окружающей среды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всех этапах производственного процесса структурными подразделениями направления «Экология» в соответствии с Экологической политикой, по единым экологическим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стандартам.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«МОЭК» в составе ООО «Газпром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энергохолдинг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6963" y="1219931"/>
            <a:ext cx="2221325" cy="1259655"/>
          </a:xfrm>
          <a:prstGeom prst="rect">
            <a:avLst/>
          </a:prstGeom>
        </p:spPr>
      </p:pic>
      <p:sp>
        <p:nvSpPr>
          <p:cNvPr id="10" name="Текст 2"/>
          <p:cNvSpPr>
            <a:spLocks noGrp="1"/>
          </p:cNvSpPr>
          <p:nvPr>
            <p:ph type="body" sz="quarter" idx="11"/>
          </p:nvPr>
        </p:nvSpPr>
        <p:spPr>
          <a:xfrm>
            <a:off x="1365250" y="4859755"/>
            <a:ext cx="7613650" cy="2154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835" y="3164167"/>
            <a:ext cx="1900262" cy="11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15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03750" y="824344"/>
            <a:ext cx="8741164" cy="776109"/>
          </a:xfrm>
        </p:spPr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целях обеспечения комплексного подхода и координации деятельности компаний Группы «Газпром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энергохолдинг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с 2016 года на постоянной основе действует Координационный комитет по вопросам охраны окружающей среды.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1292" b="-2383"/>
          <a:stretch/>
        </p:blipFill>
        <p:spPr>
          <a:xfrm>
            <a:off x="215900" y="3263081"/>
            <a:ext cx="2245399" cy="14976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2736477" y="1914787"/>
            <a:ext cx="6358723" cy="3228713"/>
          </a:xfrm>
        </p:spPr>
        <p:txBody>
          <a:bodyPr/>
          <a:lstStyle/>
          <a:p>
            <a:pPr indent="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повышения эффективности компаний в части соблюдения требований природоохранного законодательства и решения задач по снижению воздействия на окружающую среду выполняются следующие мероприятия: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ежегодные совещания технических руководителей и руководителей экологических служб;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экологической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на объектах Группы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«Газпром энергохолдинг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 экологов Группы 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Деловые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31263" y="575722"/>
            <a:ext cx="7613651" cy="412391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Координационный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 вопросам охраны окружающей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00" y="1644725"/>
            <a:ext cx="2245399" cy="1496567"/>
          </a:xfrm>
          <a:prstGeom prst="rect">
            <a:avLst/>
          </a:prstGeom>
        </p:spPr>
      </p:pic>
      <p:sp>
        <p:nvSpPr>
          <p:cNvPr id="10" name="Текст 2"/>
          <p:cNvSpPr>
            <a:spLocks noGrp="1"/>
          </p:cNvSpPr>
          <p:nvPr>
            <p:ph type="body" sz="quarter" idx="11"/>
          </p:nvPr>
        </p:nvSpPr>
        <p:spPr>
          <a:xfrm>
            <a:off x="1365250" y="4859755"/>
            <a:ext cx="7613650" cy="2154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41994" y="3443284"/>
            <a:ext cx="1102137" cy="110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3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управления природоохранной деятельностью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ООО «Газпром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энергохолдинн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до ПАО «МОЭК»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55350908"/>
              </p:ext>
            </p:extLst>
          </p:nvPr>
        </p:nvGraphicFramePr>
        <p:xfrm>
          <a:off x="175339" y="1127392"/>
          <a:ext cx="8644603" cy="1631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Скругленный прямоугольник 4"/>
          <p:cNvSpPr txBox="1"/>
          <p:nvPr/>
        </p:nvSpPr>
        <p:spPr>
          <a:xfrm>
            <a:off x="1962357" y="3032200"/>
            <a:ext cx="5246178" cy="59612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57150" tIns="57150" rIns="57150" bIns="57150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Производственное управление ПАО «МОЭК»</a:t>
            </a:r>
          </a:p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kern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экологии и охраны окружающей среды</a:t>
            </a:r>
            <a:endParaRPr lang="ru-RU" sz="1500" kern="120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4"/>
          <p:cNvSpPr txBox="1"/>
          <p:nvPr/>
        </p:nvSpPr>
        <p:spPr>
          <a:xfrm>
            <a:off x="1962357" y="3888969"/>
            <a:ext cx="5228784" cy="54385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57150" tIns="57150" rIns="57150" bIns="57150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kern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 в Производственных</a:t>
            </a:r>
            <a:r>
              <a:rPr lang="ru-RU" sz="150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отделах Филиалов</a:t>
            </a:r>
            <a:endParaRPr lang="ru-RU" sz="1500" kern="120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434822" y="1951420"/>
            <a:ext cx="62819" cy="100497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4434822" y="3674340"/>
            <a:ext cx="62819" cy="149363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2"/>
          <p:cNvSpPr>
            <a:spLocks noGrp="1"/>
          </p:cNvSpPr>
          <p:nvPr>
            <p:ph type="body" sz="quarter" idx="11"/>
          </p:nvPr>
        </p:nvSpPr>
        <p:spPr>
          <a:xfrm>
            <a:off x="1365250" y="4859755"/>
            <a:ext cx="7613650" cy="2154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31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1530762" y="4013700"/>
            <a:ext cx="1840312" cy="66660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управления природоохранной деятельностью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«МОЭК»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50700" y="850841"/>
            <a:ext cx="2936240" cy="5622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53216" y="3269488"/>
            <a:ext cx="2608326" cy="9144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35154" y="2415008"/>
            <a:ext cx="3960335" cy="71881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5745" y="3142515"/>
            <a:ext cx="1487488" cy="55398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02762" y="3149793"/>
            <a:ext cx="1871017" cy="76391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07379" y="2450932"/>
            <a:ext cx="3566477" cy="56970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459928" y="1571198"/>
            <a:ext cx="3866197" cy="73969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324147" y="920660"/>
            <a:ext cx="2757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Управляющий директор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2316" y="1663201"/>
            <a:ext cx="3838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управляющего директора – главный инженер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5620" y="2419018"/>
            <a:ext cx="345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Производственного управления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37818" y="3145452"/>
            <a:ext cx="18867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экологии и охраны окружающей среды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48004" y="4068832"/>
            <a:ext cx="1715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Производственно-технический отдел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8763" y="3269488"/>
            <a:ext cx="1680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етрологии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82157" y="2533654"/>
            <a:ext cx="3535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Подразделения Аппарата управления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17885" y="3455892"/>
            <a:ext cx="2431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Филиалы, дочерние общества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>
            <a:stCxn id="5" idx="2"/>
          </p:cNvCxnSpPr>
          <p:nvPr/>
        </p:nvCxnSpPr>
        <p:spPr>
          <a:xfrm>
            <a:off x="4518820" y="1413045"/>
            <a:ext cx="0" cy="158153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2981325" y="2310893"/>
            <a:ext cx="0" cy="140039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527040" y="2310893"/>
            <a:ext cx="0" cy="104115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3856628" y="3022341"/>
            <a:ext cx="0" cy="128393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1062318" y="3020635"/>
            <a:ext cx="4482" cy="129158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372244" y="3023625"/>
            <a:ext cx="15875" cy="1004937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3" name="Соединительная линия уступом 62"/>
          <p:cNvCxnSpPr>
            <a:stCxn id="8" idx="1"/>
          </p:cNvCxnSpPr>
          <p:nvPr/>
        </p:nvCxnSpPr>
        <p:spPr>
          <a:xfrm rot="10800000" flipV="1">
            <a:off x="4702890" y="2774412"/>
            <a:ext cx="332264" cy="371039"/>
          </a:xfrm>
          <a:prstGeom prst="bentConnector2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4773779" y="3641015"/>
            <a:ext cx="1379437" cy="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7444753" y="3142515"/>
            <a:ext cx="0" cy="128393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81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47766" y="1135789"/>
            <a:ext cx="3442685" cy="3449000"/>
          </a:xfrm>
        </p:spPr>
        <p:txBody>
          <a:bodyPr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транспортировка тепловой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 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производственных объектах ПАО «МОЭК» оказывает воздействие 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окружающую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МОЭК»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стремится к повышению уровня экологической безопасности, строго соблюдает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природоохранного законодательства Российской Федерации, поддерживает плодотворное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научными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образовательными учреждениями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6143033" y="910909"/>
            <a:ext cx="2835868" cy="694088"/>
          </a:xfrm>
        </p:spPr>
        <p:txBody>
          <a:bodyPr/>
          <a:lstStyle/>
          <a:p>
            <a:r>
              <a:rPr lang="ru-RU" sz="1200" dirty="0" smtClean="0">
                <a:solidFill>
                  <a:srgbClr val="0070C0"/>
                </a:solidFill>
              </a:rPr>
              <a:t>.</a:t>
            </a:r>
            <a:endParaRPr lang="ru-RU" sz="1800" dirty="0" smtClean="0">
              <a:solidFill>
                <a:srgbClr val="FF0000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на окружающую среду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6147524" y="3681972"/>
            <a:ext cx="1858271" cy="90281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9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1pPr>
            <a:lvl2pPr marL="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2pPr>
            <a:lvl3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3pPr>
            <a:lvl4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4pPr>
            <a:lvl5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200" dirty="0" smtClean="0">
                <a:solidFill>
                  <a:srgbClr val="0079C2"/>
                </a:solidFill>
              </a:rPr>
              <a:t>Текст слайда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48120" y="1714944"/>
            <a:ext cx="2011141" cy="1846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indent="-342900">
              <a:buFont typeface="Arial" pitchFamily="34" charset="0"/>
              <a:buNone/>
            </a:pPr>
            <a:endParaRPr lang="ru-RU" sz="1200" dirty="0">
              <a:solidFill>
                <a:srgbClr val="0079C2"/>
              </a:solidFill>
              <a:latin typeface="Arial Narrow" pitchFamily="34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20067338"/>
              </p:ext>
            </p:extLst>
          </p:nvPr>
        </p:nvGraphicFramePr>
        <p:xfrm>
          <a:off x="3490451" y="979488"/>
          <a:ext cx="5504425" cy="3622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Текст 2"/>
          <p:cNvSpPr>
            <a:spLocks noGrp="1"/>
          </p:cNvSpPr>
          <p:nvPr>
            <p:ph type="body" sz="quarter" idx="11"/>
          </p:nvPr>
        </p:nvSpPr>
        <p:spPr>
          <a:xfrm>
            <a:off x="1365250" y="4859755"/>
            <a:ext cx="7613650" cy="2154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50812" y="914399"/>
            <a:ext cx="8828087" cy="886409"/>
          </a:xfrm>
        </p:spPr>
        <p:txBody>
          <a:bodyPr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МОЭК»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поставлены на экологический учёт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отнесены к разным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категориям воздействия на окружающую среду в соответствии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Правительства Российской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31.12.2020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2398 «Об утверждении критериев отнесения объектов, оказывающих негативное воздействие на окружающую среду, к объектам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категорий»: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3540641" y="2397967"/>
            <a:ext cx="5438257" cy="2379306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ПАО «МОЭК» имеются объекты по которым категории не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присвоены,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отсутствием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НВОС.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Категорирование объектов ПАО «МОЭК»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621119961"/>
              </p:ext>
            </p:extLst>
          </p:nvPr>
        </p:nvGraphicFramePr>
        <p:xfrm>
          <a:off x="3839135" y="1883291"/>
          <a:ext cx="5095314" cy="2166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0" y="1883290"/>
            <a:ext cx="3037263" cy="303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150812" y="841058"/>
            <a:ext cx="4284710" cy="3713162"/>
          </a:xfrm>
        </p:spPr>
        <p:txBody>
          <a:bodyPr/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ПАО «МОЭК»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актуализирована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введена в действие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01.03.2020.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3859306" y="1714501"/>
            <a:ext cx="5223380" cy="2474260"/>
          </a:xfrm>
        </p:spPr>
        <p:txBody>
          <a:bodyPr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определяет основные направления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повышению эффективности использования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невозобновляемых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ресурсов 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негативного воздействия.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ПАО «МОЭК»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принята практика</a:t>
            </a:r>
          </a:p>
          <a:p>
            <a:pPr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доведения до контрагентов Экологической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 компании. </a:t>
            </a:r>
          </a:p>
          <a:p>
            <a:pPr>
              <a:spcBef>
                <a:spcPts val="0"/>
              </a:spcBef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закрепляет принцип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выполнения ее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как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стороны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и со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 партнеров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подрядчиков и контрагентов.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290187" y="68776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Экологический менеджмент и экологическая политика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30" y="1796217"/>
            <a:ext cx="3072653" cy="27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0" y="876855"/>
            <a:ext cx="9144000" cy="438929"/>
          </a:xfrm>
        </p:spPr>
        <p:txBody>
          <a:bodyPr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директоров ПАО «МОЭК» ежегодно рассматривает вопросы охраны окружающей среды: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158750" y="3181696"/>
            <a:ext cx="8820150" cy="1494807"/>
          </a:xfrm>
        </p:spPr>
        <p:txBody>
          <a:bodyPr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этого, управляющая компания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Газпром энергохолдинг» рассматривает следующие годовые отчеты по вопросам охраны окружающей среды: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по форме 49-год «Экологическая результативность производственной деятельности»;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об устойчивом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развитии.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со стороны совета директоров за реализацией природоохранных мероприятий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233618" y="1414993"/>
            <a:ext cx="934571" cy="783068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212010" y="1415954"/>
            <a:ext cx="960065" cy="788009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7229238" y="1414992"/>
            <a:ext cx="956669" cy="783069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79383" y="2233896"/>
            <a:ext cx="2418408" cy="80758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природоохранных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в рамках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бизнес-плана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отчетного года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16657" y="2233896"/>
            <a:ext cx="2286000" cy="80629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охраны окружающей среды в Годовом отчете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 по итогам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71396" y="2233417"/>
            <a:ext cx="2407504" cy="8245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природоохранных мероприятий в рамках проекта бизнес-плана на следующий год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39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3160713" y="1537866"/>
            <a:ext cx="5898285" cy="2687490"/>
          </a:xfrm>
        </p:spPr>
        <p:txBody>
          <a:bodyPr/>
          <a:lstStyle/>
          <a:p>
            <a:pPr indent="0">
              <a:buClr>
                <a:srgbClr val="00CC66"/>
              </a:buClr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ПАО «МОЭК» организован Центр управления операционными рисками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Clr>
                <a:srgbClr val="00CC66"/>
              </a:buClr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методические рекомендации по определению ключевых индикаторов рисков.</a:t>
            </a:r>
          </a:p>
          <a:p>
            <a:pPr indent="0">
              <a:buClr>
                <a:schemeClr val="accent3">
                  <a:lumMod val="75000"/>
                </a:schemeClr>
              </a:buClr>
              <a:buSzPct val="180000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реестр рисков Общества включены, в том числе экологические риски, направленные на обеспечение/оценку  соответствия деятельности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МОЭК» природоохранным требованиям и нормам:</a:t>
            </a:r>
          </a:p>
          <a:p>
            <a:pPr>
              <a:buClr>
                <a:schemeClr val="accent3">
                  <a:lumMod val="75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 предъявления санкций со стороны контролирующих органов за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требований природоохранного законодательства</a:t>
            </a:r>
          </a:p>
          <a:p>
            <a:pPr>
              <a:buClr>
                <a:schemeClr val="accent3">
                  <a:lumMod val="75000"/>
                </a:schemeClr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 роста платежей за использование природных ресурсов и воздействие на ОС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10659" y="40239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Системный подход к снижению негативного воздействия на окружающую среду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2"/>
          <p:cNvSpPr>
            <a:spLocks noGrp="1"/>
          </p:cNvSpPr>
          <p:nvPr>
            <p:ph type="body" sz="quarter" idx="11"/>
          </p:nvPr>
        </p:nvSpPr>
        <p:spPr>
          <a:xfrm>
            <a:off x="1365250" y="4859755"/>
            <a:ext cx="7613650" cy="2154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himney Power Station Icon - Power Plant Cartoon - (1501x1501) Png Clipart 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84" y="1335677"/>
            <a:ext cx="2772391" cy="26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54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84355" y="1058485"/>
            <a:ext cx="8649929" cy="822027"/>
          </a:xfrm>
        </p:spPr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«МОЭК»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прошло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сертификацию Системы менеджмента качества (СМК) на соответствие требованиям международного стандарта ISO 9001:2015, национального ГОСТ Р ИСО 9001-2015 и отраслевого СТО Газпром 9001-2018.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184355" y="2087647"/>
            <a:ext cx="4269657" cy="2181025"/>
          </a:xfrm>
        </p:spPr>
        <p:txBody>
          <a:bodyPr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в области качества ПАО «МОЭК» 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2020-2021, в том числе: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топливного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 и снижение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негативного влияния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окружающую среду, а именно снижение выбросов загрязняющих веществ.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снижение выбросов загрязняющих веществ в атмосферный воздух, после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 переключения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нагрузок котельных ПАО «МОЭК» на ТЭЦ ПАО «Мосэнерго».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91508" y="75600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менеджмента качества (СМК)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094" t="2117" r="3490" b="1194"/>
          <a:stretch/>
        </p:blipFill>
        <p:spPr>
          <a:xfrm>
            <a:off x="4612340" y="1907204"/>
            <a:ext cx="4167503" cy="25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3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80681" y="873396"/>
            <a:ext cx="7194178" cy="2414409"/>
          </a:xfrm>
        </p:spPr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климата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на производительность, эффективность и себестоимость производства энергии.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повышения температуры наружного воздуха для компании возможно наступление следующих рисков: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 температуры охлаждающей воды в летний период возникают ограничения мощности;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 среднегодовых температур возникает перераспределение выработки тепловой энергии – возможен рост выработки энергии в летний период для нужд кондиционирования, снижение потребления тепла в зимний период.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2198593" y="3287807"/>
            <a:ext cx="6780307" cy="1435190"/>
          </a:xfrm>
        </p:spPr>
        <p:txBody>
          <a:bodyPr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исключения иных рисков изменения климата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принимаются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сокращению выбросов парниковых газов. Основными механизмами выполнения программы мероприятий по снижению выбросов являются: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производственного экологического контроля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научных исследований и реализация инновационных проектов, направленных на повышение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по предупреждению изменения климата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9487" y="987425"/>
            <a:ext cx="1182501" cy="1800763"/>
          </a:xfrm>
          <a:prstGeom prst="rect">
            <a:avLst/>
          </a:prstGeom>
        </p:spPr>
      </p:pic>
      <p:pic>
        <p:nvPicPr>
          <p:cNvPr id="5124" name="Picture 4" descr="Изображения Изменение климата | Бесплатные векторы, стоковые фото и PS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091680"/>
            <a:ext cx="1631317" cy="163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83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30630" y="854482"/>
            <a:ext cx="3296156" cy="2655216"/>
          </a:xfrm>
        </p:spPr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от 13.04.2020 №П-93/20 утверждена Политика в области повышения энергоэффективности, контроль за исполнением который ведет Руководство Общества.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году ПАО «МОЭК» получен сертификат соответствия требованиям ГОСТ Р  ИСО 50001-2012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5564425" y="861455"/>
            <a:ext cx="3461657" cy="1034013"/>
          </a:xfrm>
        </p:spPr>
        <p:txBody>
          <a:bodyPr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в ПАО «МОЭК» формируется отчет по результатам энергетического анализа и отчет по результатам функционирования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энергетического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2736669" y="3743884"/>
            <a:ext cx="6407331" cy="1025012"/>
          </a:xfrm>
        </p:spPr>
        <p:txBody>
          <a:bodyPr/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функционирования </a:t>
            </a:r>
            <a:r>
              <a:rPr lang="ru-RU" sz="1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СЭнМ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оперативное принятие управленческих решений, направленных на достижение целевых показателей энергосбережения и энергетической эффективности, устанавливаемых в программах энергосбережения.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энергетического менеджмента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СЭнМ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72" y="3600557"/>
            <a:ext cx="2328156" cy="11413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786" y="854482"/>
            <a:ext cx="1999374" cy="26092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755" y="1944920"/>
            <a:ext cx="2778772" cy="179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26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95534" y="857145"/>
            <a:ext cx="5461783" cy="3882104"/>
          </a:xfr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Обществом выполнены ключевые мероприятия Программы энергосбережения: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реконструировано 107,38 км тепловых сетей различного назначения с использованием современных технологий (трубопроводов из высокотемпературных полимерных материалов, не подверженных коррозии, а также трубопроводов в пенополиуретановой изоляции, оснащенных системой оперативного дистанционного контроля увлажнения теплоизоляции);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произведена замена 74 компенсаторов температурных деформаций трубопроводов тепловых сетей;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 реконструкция 1 ЦТП, с полной заменой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тепломеханического и электротехнического оборудования,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автоматизировано 93 ЦТП с реализацией принципов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автоматического регулирования подачи тепловой энергии на нужды отопления и горячей воды на нужды ГВС;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заменено 241 узлов учета тепловой энергии на ЦТП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 19 приборов учета воды.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5557317" y="3565739"/>
            <a:ext cx="3542327" cy="1401738"/>
          </a:xfrm>
        </p:spPr>
        <p:txBody>
          <a:bodyPr/>
          <a:lstStyle/>
          <a:p>
            <a:r>
              <a:rPr lang="ru-RU" dirty="0" smtClean="0"/>
              <a:t>            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в 2021 году 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экономия тепловой энергии                         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69,37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Гкал.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энергосбережению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963" y="777482"/>
            <a:ext cx="3631036" cy="2468513"/>
          </a:xfrm>
          <a:prstGeom prst="rect">
            <a:avLst/>
          </a:prstGeom>
        </p:spPr>
      </p:pic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1365250" y="4859755"/>
            <a:ext cx="7613650" cy="2154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69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215899" y="1357102"/>
            <a:ext cx="6212401" cy="2844799"/>
          </a:xfrm>
        </p:spPr>
        <p:txBody>
          <a:bodyPr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«МОЭК» крайне внимательно относится к зеленым насаждениям, осознавая их незаменимую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в жизни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2021 году для объектов  ПАО «МОЭК» актуализированы  паспорта благоустройства территорий, в рамках исполнения законодательства г. Москвы об охране зеленых насаждений.</a:t>
            </a: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паспортах благоустройства отражена инвентаризация всех имеющихся зеленых насаждений на объектах Общества и рекомендации по уходу за ними.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 одно дерево не может быть вырублено без веских оснований и только с оформлением порубочного билета.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6607" y="38210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сохранение биоразнообразия в ПАО «МОЭК»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21639" t="8654" r="20756" b="8599"/>
          <a:stretch/>
        </p:blipFill>
        <p:spPr>
          <a:xfrm>
            <a:off x="6586431" y="1258159"/>
            <a:ext cx="1986928" cy="285410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947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2776818" y="1938185"/>
            <a:ext cx="6145306" cy="269701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Природно-исторический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«Тушинский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Природно-исторический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«Царицыно»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Природно-исторический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«Кузьминки-Люблино»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Природно-исторический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«Москворецкий»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Природный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заказник «Долина реки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Сетунь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Природно-исторический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«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Битцевский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лес»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Ландшафтный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заказник «Теплый стан»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04365" y="69427"/>
            <a:ext cx="7613651" cy="661039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биоразнообразия в ПАО «МОЭК»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" t="1062" r="1047" b="4388"/>
          <a:stretch/>
        </p:blipFill>
        <p:spPr>
          <a:xfrm>
            <a:off x="53788" y="819524"/>
            <a:ext cx="2501154" cy="359111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487707" y="771909"/>
            <a:ext cx="66562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Двенадцать  объектов ПАО «МОЭК» осуществляют производственную деятельность по распределению горячей воды (тепловой энергии) в особо охраняемых природных территориях с оформлением охранных обязательств в следующих региональных ООПТ:</a:t>
            </a:r>
          </a:p>
        </p:txBody>
      </p:sp>
    </p:spTree>
    <p:extLst>
      <p:ext uri="{BB962C8B-B14F-4D97-AF65-F5344CB8AC3E}">
        <p14:creationId xmlns:p14="http://schemas.microsoft.com/office/powerpoint/2010/main" val="63919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7086010" cy="944786"/>
          </a:xfr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Тепловые сети и насосно-перекачивающая станции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Ростокинская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частично расположены в границах особо охраняемой природной территории федерального значения «Национальный парк «Лосиный остров»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106167" y="1855694"/>
            <a:ext cx="2943921" cy="2762026"/>
          </a:xfrm>
        </p:spPr>
        <p:txBody>
          <a:bodyPr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соблюдения Федерального закона от 14.03.1995 №33-ФЗ «Об особо охраняемых природных территориях» ПАО «МОЭК» получено в Министерстве природных ресурсов и экологии согласование социально-экономической деятельности, а также заключено соглашение с ФГБУ «Национальный парк «Лосиный остров» о порядке проведения работ в границах парка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5428193" y="2029963"/>
            <a:ext cx="3617259" cy="2584523"/>
          </a:xfrm>
        </p:spPr>
        <p:txBody>
          <a:bodyPr/>
          <a:lstStyle/>
          <a:p>
            <a:pPr indent="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ПАО «МОЭК» в границах национального парка «Лосиный остров» осуществляется при соблюдении: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режима особой охраны территории национального парка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требований по предотвращению гибели объектов животного мира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заблаговременного извещения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месте и времени проведения работ на территории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парка и его охранной зоны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2700" y="75600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биоразнообразия и национальный парк «Лосиный остров»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4814" r="5223" b="4945"/>
          <a:stretch/>
        </p:blipFill>
        <p:spPr>
          <a:xfrm>
            <a:off x="3050088" y="1855694"/>
            <a:ext cx="2254296" cy="24944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6907" t="28801" r="24907" b="27604"/>
          <a:stretch/>
        </p:blipFill>
        <p:spPr>
          <a:xfrm>
            <a:off x="7236823" y="910908"/>
            <a:ext cx="1855695" cy="1003931"/>
          </a:xfrm>
          <a:prstGeom prst="rect">
            <a:avLst/>
          </a:prstGeom>
        </p:spPr>
      </p:pic>
      <p:sp>
        <p:nvSpPr>
          <p:cNvPr id="10" name="Текст 2"/>
          <p:cNvSpPr>
            <a:spLocks noGrp="1"/>
          </p:cNvSpPr>
          <p:nvPr>
            <p:ph type="body" sz="quarter" idx="11"/>
          </p:nvPr>
        </p:nvSpPr>
        <p:spPr>
          <a:xfrm>
            <a:off x="1365250" y="4859755"/>
            <a:ext cx="7613650" cy="2154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54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13268" y="53330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на окружающую среду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247957443"/>
              </p:ext>
            </p:extLst>
          </p:nvPr>
        </p:nvGraphicFramePr>
        <p:xfrm>
          <a:off x="3392100" y="910908"/>
          <a:ext cx="5603019" cy="3798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907"/>
            <a:ext cx="3408318" cy="3986644"/>
          </a:xfrm>
          <a:prstGeom prst="rect">
            <a:avLst/>
          </a:prstGeom>
        </p:spPr>
      </p:pic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1365250" y="4859755"/>
            <a:ext cx="7613650" cy="2154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90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65249" y="44135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на окружающую среду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93750"/>
            <a:ext cx="3746023" cy="3981450"/>
          </a:xfrm>
          <a:prstGeom prst="rect">
            <a:avLst/>
          </a:prstGeom>
        </p:spPr>
      </p:pic>
      <p:sp>
        <p:nvSpPr>
          <p:cNvPr id="7" name="Текст 2"/>
          <p:cNvSpPr>
            <a:spLocks noGrp="1"/>
          </p:cNvSpPr>
          <p:nvPr>
            <p:ph type="body" sz="quarter" idx="11"/>
          </p:nvPr>
        </p:nvSpPr>
        <p:spPr>
          <a:xfrm>
            <a:off x="1365250" y="4859755"/>
            <a:ext cx="7613650" cy="2154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623909032"/>
              </p:ext>
            </p:extLst>
          </p:nvPr>
        </p:nvGraphicFramePr>
        <p:xfrm>
          <a:off x="3746021" y="789729"/>
          <a:ext cx="5300007" cy="3985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006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88901" y="910908"/>
            <a:ext cx="4315012" cy="1400492"/>
          </a:xfrm>
        </p:spPr>
        <p:txBody>
          <a:bodyPr/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«МОЭК»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покупает воду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«Мосводоканал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и прочих поставщиков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закрытому водопроводному вводу, как для собственных нужд, так и для нужд станций и котельных. Реализуя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ресурс в тепло и обеспечивающее в дальнейшем жителей Москвы и ТиНАО теплоснабжением и горячей водой в зимний период.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01750" y="27941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на окружающую среду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33329"/>
            <a:ext cx="4238241" cy="2252984"/>
          </a:xfrm>
          <a:prstGeom prst="rect">
            <a:avLst/>
          </a:prstGeom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037549786"/>
              </p:ext>
            </p:extLst>
          </p:nvPr>
        </p:nvGraphicFramePr>
        <p:xfrm>
          <a:off x="4403912" y="806824"/>
          <a:ext cx="4693023" cy="3935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1365250" y="4859755"/>
            <a:ext cx="7613650" cy="2154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7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50811" y="929189"/>
            <a:ext cx="4277497" cy="3713162"/>
          </a:xfrm>
        </p:spPr>
        <p:txBody>
          <a:bodyPr/>
          <a:lstStyle/>
          <a:p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«МОЭК» направляет стоки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централизованные системы водоотведения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«Мосводоканал» и ГУП «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Мосводосток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производя плату за сброс ЗВ и  плату за негативное воздействие на ЦСВ согласно Правилам осуществления контроля состава и свойств сточных вод, утвержденных постановлением Правительства Российской Федерации от 22.05.2020 г. № 728. 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65249" y="50746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на окружающую среду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132549652"/>
              </p:ext>
            </p:extLst>
          </p:nvPr>
        </p:nvGraphicFramePr>
        <p:xfrm>
          <a:off x="4071938" y="795755"/>
          <a:ext cx="4543425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625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78233" y="1110173"/>
            <a:ext cx="4417017" cy="3595607"/>
          </a:xfr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 и транспортировке тепла прямые сбросы в природные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объекты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отсутствуют, стоки направляются в централизованные системы водоотведения. Объем отводимых ливневых и промышленно-ливневых сточных вод составляет более 20 000 тыс. м³ в год.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РТС и КТС ПАО «МОЭК» оборудованы очистными сооружениями (ОС). Всего  в ПАО «МОЭК» установлено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ОС, на которых производится техническое обслуживание  с заменой фильтрующей загрузки и  утилизацией отходов  два раза в год.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4595250" y="4197350"/>
            <a:ext cx="4215539" cy="654668"/>
          </a:xfrm>
        </p:spPr>
        <p:txBody>
          <a:bodyPr/>
          <a:lstStyle/>
          <a:p>
            <a:pPr algn="ctr"/>
            <a:r>
              <a:rPr lang="ru-RU" dirty="0" smtClean="0"/>
              <a:t>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Очистные сооружения  РТС «Строгино»           ПАО «МОЭК»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11728" y="29120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на окружающую среду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Users\Zavozaeva_I_I\Desktop\фото ос\РТС Строгино\2017-09-29 10.22.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030" y="1024985"/>
            <a:ext cx="4246535" cy="316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2"/>
          <p:cNvSpPr>
            <a:spLocks noGrp="1"/>
          </p:cNvSpPr>
          <p:nvPr>
            <p:ph type="body" sz="quarter" idx="11"/>
          </p:nvPr>
        </p:nvSpPr>
        <p:spPr>
          <a:xfrm>
            <a:off x="1365250" y="4859755"/>
            <a:ext cx="7613650" cy="2154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47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66981" y="1875053"/>
            <a:ext cx="4188712" cy="1374188"/>
          </a:xfrm>
        </p:spPr>
        <p:txBody>
          <a:bodyPr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  целях   сокращения   сбросов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загрязненных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сточных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 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водоотведения 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ПАО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«МОЭК» проведены работы по очистке ливнесточных систем на 2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 и работы по техобслуживанию очистных сооружений ливнестоков 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объекте.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4864826" y="4222750"/>
            <a:ext cx="4114073" cy="566226"/>
          </a:xfrm>
        </p:spPr>
        <p:txBody>
          <a:bodyPr/>
          <a:lstStyle/>
          <a:p>
            <a:pPr algn="ctr"/>
            <a:r>
              <a:rPr lang="ru-RU" dirty="0"/>
              <a:t> </a:t>
            </a:r>
            <a:r>
              <a:rPr lang="ru-RU" dirty="0" smtClean="0"/>
              <a:t>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Очистные сооружения производственной    площадки ПАО «МОЭК»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58898" y="64634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на окружающую среду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Zavozaeva_I_I\Desktop\фото ос\Очаковское ш.22\PHOTO-2019-06-07-10-25-24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431" y="972324"/>
            <a:ext cx="3971468" cy="317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9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78734" y="1882583"/>
            <a:ext cx="5262375" cy="1689377"/>
          </a:xfrm>
        </p:spPr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 обеспечен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стоков. Отбор проб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Центральной химической лабораторией Службы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водно-химических режимов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 ПАО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МОЭК», аттестат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аккредитации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RA.RU.510494 от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06.08.2015.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2021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сброс в централизованные системы водоотведения соответствовал нормативным сбросам по договорам водоотведения.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5721724" y="4012206"/>
            <a:ext cx="3116215" cy="320169"/>
          </a:xfrm>
        </p:spPr>
        <p:txBody>
          <a:bodyPr/>
          <a:lstStyle/>
          <a:p>
            <a:pPr algn="ctr"/>
            <a:r>
              <a:rPr lang="ru-RU" dirty="0" smtClean="0"/>
              <a:t>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 ПАО «МОЭК» на отборе проб  сточных вод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01750" y="86100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воздействия на окружающую среду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887" y="1615410"/>
            <a:ext cx="3632225" cy="222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52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01750" y="86100"/>
            <a:ext cx="7613651" cy="661039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горячей воды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91" y="809897"/>
            <a:ext cx="2864248" cy="3938341"/>
          </a:xfrm>
          <a:prstGeom prst="rect">
            <a:avLst/>
          </a:prstGeom>
        </p:spPr>
      </p:pic>
      <p:sp>
        <p:nvSpPr>
          <p:cNvPr id="11" name="Текст 1"/>
          <p:cNvSpPr>
            <a:spLocks noGrp="1"/>
          </p:cNvSpPr>
          <p:nvPr>
            <p:ph type="body" sz="quarter" idx="10"/>
          </p:nvPr>
        </p:nvSpPr>
        <p:spPr>
          <a:xfrm>
            <a:off x="3985463" y="858653"/>
            <a:ext cx="4506355" cy="3837444"/>
          </a:xfrm>
        </p:spPr>
        <p:txBody>
          <a:bodyPr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2021 году на РТС, ЦТП, ИТП обеспечен контроль качества горячей воды, подаваемой населению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закона от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30.03.1999 г. № 52 ФЗ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санитарно-эпидемиологическом благополучии населения» и СанПиН 1.2.3685-21. 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Отбор проб проводился специализированной лабораторией в соответствии с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Программой производственного контроля качества горячей воды в системе горячего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водоснабжения, согласованной  в 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 Роспотребнадзора по г. Москве.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течении 2021 года было отобрано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18 000 проб.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Ежеквартально отчет о результатах отбора проб ГВС направлялся в ТУ Роспотребнадзор по г. Москве.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06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333307" y="897956"/>
            <a:ext cx="5497959" cy="3583272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образования отходов по ПАО «МОЭК»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24357" y="90737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на окружающую среду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950171196"/>
              </p:ext>
            </p:extLst>
          </p:nvPr>
        </p:nvGraphicFramePr>
        <p:xfrm>
          <a:off x="216727" y="1273629"/>
          <a:ext cx="5413364" cy="3277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53388" y="1675092"/>
            <a:ext cx="2281331" cy="2281331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388356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233614" y="1016973"/>
            <a:ext cx="8500435" cy="3713162"/>
          </a:xfr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Экологических инцидентов и аварий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2021 году не было.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95400" y="66817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инциденты и аварии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200" y="1422839"/>
            <a:ext cx="2349873" cy="23498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04839" y="3875225"/>
            <a:ext cx="373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спорные ситуации в </a:t>
            </a:r>
            <a:r>
              <a:rPr lang="ru-RU" sz="1600" dirty="0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1600" dirty="0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отсутствуют.</a:t>
            </a:r>
            <a:endParaRPr lang="ru-RU" sz="16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44" y="2952120"/>
            <a:ext cx="1902012" cy="15992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2749" y="1317344"/>
            <a:ext cx="27813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44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2073819" y="987425"/>
            <a:ext cx="6196511" cy="3663017"/>
          </a:xfrm>
        </p:spPr>
        <p:txBody>
          <a:bodyPr/>
          <a:lstStyle/>
          <a:p>
            <a:pPr algn="ctr"/>
            <a:r>
              <a:rPr lang="ru-RU" sz="16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сверхнормативной платы за НВОС к общей сумме платы</a:t>
            </a:r>
            <a:endParaRPr lang="ru-RU" sz="1600" dirty="0">
              <a:ln>
                <a:solidFill>
                  <a:schemeClr val="tx2"/>
                </a:solidFill>
              </a:ln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08100" y="64327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Плата за НВОС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029719519"/>
              </p:ext>
            </p:extLst>
          </p:nvPr>
        </p:nvGraphicFramePr>
        <p:xfrm>
          <a:off x="1918269" y="1415517"/>
          <a:ext cx="6196511" cy="3324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8" y="1681163"/>
            <a:ext cx="17907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1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65249" y="82657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НИОКР по энергосберегающим работам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6704" y="3344997"/>
            <a:ext cx="288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 по совершенствованию способов защиты трубопроводов тепловых сетей от электрохимической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9314" y="3348890"/>
            <a:ext cx="3240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азработка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решений по совершенствованию способов, методов и средств активной и пассивной электрохимической защиты (ЭХЗ) трубопроводов тепловых сетей для предотвращения повреждений теплопроводов от наружной коррозии и увеличения срока их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77821" y="1193260"/>
            <a:ext cx="306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7821" y="942806"/>
            <a:ext cx="15440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НИОКР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310649" y="1193260"/>
            <a:ext cx="32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310649" y="955171"/>
            <a:ext cx="9380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705022" y="1193260"/>
            <a:ext cx="23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705022" y="955171"/>
            <a:ext cx="6415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6704" y="1333970"/>
            <a:ext cx="2880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предпроектных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исследований и разработка  обоснования по выбору технологической схемы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конденсерной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 утилизации теплоты уходящих газов и ее внедрению на источнике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65250" y="1340297"/>
            <a:ext cx="3240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обоснования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использования топлива, связанного со снижением расхода природного газа и вредных выбросов в атмосферу за счет глубокой утилизации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низкопотенциальной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теплоты уходящих дымовых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газов</a:t>
            </a: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708992" y="1340297"/>
            <a:ext cx="2340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топлива в результате повышения эффективности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топливоиспользования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77821" y="2286002"/>
            <a:ext cx="896400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236704" y="2408768"/>
            <a:ext cx="2880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решений по предотвращению выхода из строя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сильфонных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компенсаторов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39314" y="2414087"/>
            <a:ext cx="3240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азработка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решений в конструкции осевого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сильфонного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компенсатора,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направленных на устранение причин преждевременных отказов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эксплуатационных свойств компенсационных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701821" y="2412132"/>
            <a:ext cx="2340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тепловой энергии и воды в результате сокращения утечек и повреждаемости компенсаторов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84992" y="3203645"/>
            <a:ext cx="896400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6708992" y="3346319"/>
            <a:ext cx="234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тепловой энергии и воды в результате сокращения утечек и  повреждаемости трубопроводов тепловых сетей </a:t>
            </a:r>
          </a:p>
        </p:txBody>
      </p:sp>
      <p:sp>
        <p:nvSpPr>
          <p:cNvPr id="25" name="Овал 24"/>
          <p:cNvSpPr/>
          <p:nvPr/>
        </p:nvSpPr>
        <p:spPr>
          <a:xfrm>
            <a:off x="82159" y="1378674"/>
            <a:ext cx="180000" cy="180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1</a:t>
            </a:r>
            <a:endParaRPr lang="ru-RU" sz="800" b="1" dirty="0">
              <a:latin typeface="Arial Narrow" panose="020B0606020202030204" pitchFamily="34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85404" y="2445475"/>
            <a:ext cx="180000" cy="180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latin typeface="Arial Narrow" panose="020B0606020202030204" pitchFamily="34" charset="0"/>
              </a:rPr>
              <a:t>2</a:t>
            </a:r>
          </a:p>
        </p:txBody>
      </p:sp>
      <p:sp>
        <p:nvSpPr>
          <p:cNvPr id="27" name="Овал 26"/>
          <p:cNvSpPr/>
          <p:nvPr/>
        </p:nvSpPr>
        <p:spPr>
          <a:xfrm>
            <a:off x="85404" y="3385812"/>
            <a:ext cx="180000" cy="180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latin typeface="Arial Narrow" panose="020B0606020202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1163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611250" y="1642051"/>
            <a:ext cx="5257800" cy="3059725"/>
          </a:xfrm>
        </p:spPr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Письменные обращения можно направить: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клиентский раздел сайта Общества пройдя по ссылке: https://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online.moek.ru/person/ask.html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почтой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по адресу: 119526, город Москва, проспект Вернадского, дом 101, корпус 3,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20/2017;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адрес электронной почты: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info@moek.ru.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2611250" y="3471863"/>
            <a:ext cx="4310638" cy="1633965"/>
          </a:xfrm>
        </p:spPr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Телефонные обращения: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контакт-центр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+7 (495) 587-77-88;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ЕЛК: +7 (495) 587-77-44;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+7 (495)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587-97-00.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150813" y="875673"/>
            <a:ext cx="8932675" cy="534027"/>
          </a:xfr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 обращениями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 утверждён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ПАО «МОЭК» от 15.02.2018 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П-55/18.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14776" y="54998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работы с обращениями граждан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6780" b="1092"/>
          <a:stretch/>
        </p:blipFill>
        <p:spPr>
          <a:xfrm>
            <a:off x="150813" y="1409700"/>
            <a:ext cx="2312318" cy="32920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7639633" y="1721224"/>
            <a:ext cx="1175496" cy="11754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7849286" y="3372735"/>
            <a:ext cx="965843" cy="96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5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50813" y="878171"/>
            <a:ext cx="8828087" cy="689292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регламентом Общества, установлены следующие сроки рассмотрения обращений и направления ответа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215900" y="1706165"/>
            <a:ext cx="8718550" cy="260163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"Инцидент" рассматриваются незамедлительно. Срок предоставления устного ответа Клиенту (при необходимости) составляет не более 3-х рабочих дней;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«Запрос на обслуживание», «Претензия на обслуживание», общий срок работы с обращением в Обществе составляет не более 10 рабочих дней;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рассматриваются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5-ти рабочих дней;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обращений Клиентов по вопросам, относящимся к деятельности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архива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«МОЭК» срок исполнения и порядок работы, в соответствии с Регламентом исполнения запросов социально-правового характера по архивным фондам 30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дней.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65249" y="78430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работы с обращениями граждан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60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168277" y="848374"/>
            <a:ext cx="6525417" cy="3899647"/>
          </a:xfrm>
        </p:spPr>
        <p:txBody>
          <a:bodyPr/>
          <a:lstStyle/>
          <a:p>
            <a:pPr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Выполнена реконструкция РТС-1 в городе Зеленоград в части замены 100% конвективного блока котла ПТВМ-100 с автоматизацией безопасного розжига;</a:t>
            </a:r>
          </a:p>
          <a:p>
            <a:pPr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Выполнено техническое перевооружение на МК-46, МК «Гора», КТС «Знамя Октября» Филиала №19 и ликвидация МК-234 Филиала №9;</a:t>
            </a:r>
          </a:p>
          <a:p>
            <a:pPr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Автоматизировано 93 ЦТП с реализацией принципов автоматического регулирования подачи тепловой энергии на нужды отопления и горячей воды на нужды ГВС;</a:t>
            </a:r>
          </a:p>
          <a:p>
            <a:pPr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программ производственного экологического контроля на 127 объектах проводится инструментальный контроль выбросов с привлечением аккредитованной лаборатории;</a:t>
            </a:r>
          </a:p>
          <a:p>
            <a:pPr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Инструментальный контроль физических параметров на границах санитарно-защитных зон –на 92 объектах;</a:t>
            </a:r>
          </a:p>
          <a:p>
            <a:pPr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работы по очистке ливнесточных систем 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объектах;</a:t>
            </a:r>
          </a:p>
          <a:p>
            <a:pPr marL="285750" indent="-285750"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техобслуживанию очистных сооружений ливнестоков 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объекте.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Clr>
                <a:schemeClr val="accent3">
                  <a:lumMod val="50000"/>
                </a:schemeClr>
              </a:buClr>
              <a:buSzPct val="150000"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Clr>
                <a:schemeClr val="accent3">
                  <a:lumMod val="50000"/>
                </a:schemeClr>
              </a:buClr>
              <a:buSzPct val="150000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08100" y="75601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Природоохранные мероприятия, реализованные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для снижения негативного воздействия на окружающую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среду: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441" y="958850"/>
            <a:ext cx="2169459" cy="144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35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084" y="3739535"/>
            <a:ext cx="1641139" cy="929394"/>
          </a:xfrm>
          <a:prstGeom prst="rect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82701" y="839796"/>
            <a:ext cx="8851749" cy="2347293"/>
          </a:xfrm>
        </p:spPr>
        <p:txBody>
          <a:bodyPr/>
          <a:lstStyle/>
          <a:p>
            <a:r>
              <a:rPr lang="ru-RU" sz="1400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 снижения выбросов загрязняющих веществ в атмосферу в </a:t>
            </a:r>
            <a:r>
              <a:rPr lang="ru-RU" sz="1400" dirty="0" smtClean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планируется: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400" dirty="0" smtClean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Ликвидация </a:t>
            </a:r>
            <a:r>
              <a:rPr lang="ru-RU" sz="1400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 неэффективных малых </a:t>
            </a:r>
            <a:r>
              <a:rPr lang="ru-RU" sz="1400" dirty="0" smtClean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котельных;</a:t>
            </a:r>
            <a:endParaRPr lang="ru-RU" sz="1400" dirty="0">
              <a:solidFill>
                <a:srgbClr val="0034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/>
          </p:nvPr>
        </p:nvSpPr>
        <p:spPr>
          <a:xfrm>
            <a:off x="127151" y="3111279"/>
            <a:ext cx="7371705" cy="1028660"/>
          </a:xfrm>
        </p:spPr>
        <p:txBody>
          <a:bodyPr/>
          <a:lstStyle/>
          <a:p>
            <a:r>
              <a:rPr lang="ru-RU" sz="1400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сокращения сбросов загрязненных </a:t>
            </a:r>
            <a:r>
              <a:rPr lang="ru-RU" sz="1400" dirty="0" smtClean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сточных вод </a:t>
            </a:r>
            <a:r>
              <a:rPr lang="ru-RU" sz="1400" dirty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водные объекты через централизованные системы водоотведения в </a:t>
            </a:r>
            <a:r>
              <a:rPr lang="ru-RU" sz="1400" dirty="0" smtClean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году планируется: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400" dirty="0" smtClean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работы по очистке ливнесточных систем на 26 объекте;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400" dirty="0" smtClean="0">
                <a:solidFill>
                  <a:srgbClr val="0034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работы по техобслуживанию очистных сооружений ливнестоков на 16 объектах.</a:t>
            </a:r>
            <a:endParaRPr lang="ru-RU" sz="1400" dirty="0">
              <a:solidFill>
                <a:srgbClr val="0034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500" dirty="0">
              <a:solidFill>
                <a:schemeClr val="accent1"/>
              </a:solidFill>
            </a:endParaRP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127151" y="1756851"/>
            <a:ext cx="8851749" cy="513182"/>
          </a:xfrm>
        </p:spPr>
        <p:txBody>
          <a:bodyPr/>
          <a:lstStyle/>
          <a:p>
            <a:pPr indent="0"/>
            <a:r>
              <a:rPr lang="ru-RU" sz="1400" dirty="0" smtClean="0">
                <a:solidFill>
                  <a:srgbClr val="0079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снижения объема размещаемых отходов в 2022 году планируется: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400" dirty="0" smtClean="0">
                <a:solidFill>
                  <a:srgbClr val="0079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массы отходов, направляемых на захоронение, за счет максимальной передачи отходов, пригодных для дальнейшей обработки и утилизации, для их вторичного использования. Заключение договора с Федеральным экологическим оператором на обращение с отходами </a:t>
            </a:r>
            <a:r>
              <a:rPr lang="en-US" sz="1400" dirty="0" smtClean="0">
                <a:solidFill>
                  <a:srgbClr val="0079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I-II</a:t>
            </a:r>
            <a:r>
              <a:rPr lang="ru-RU" sz="1400" dirty="0" smtClean="0">
                <a:solidFill>
                  <a:srgbClr val="0079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классов опасности</a:t>
            </a:r>
            <a:r>
              <a:rPr lang="ru-RU" sz="1600" dirty="0" smtClean="0"/>
              <a:t>	</a:t>
            </a:r>
            <a:endParaRPr lang="ru-RU" sz="16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по замене оборудования и иных инвестиций на природоохранные мероприятия в 2022 году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228" t="4782" r="3183" b="8542"/>
          <a:stretch/>
        </p:blipFill>
        <p:spPr>
          <a:xfrm>
            <a:off x="8114608" y="805996"/>
            <a:ext cx="819842" cy="75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825688" y="2002486"/>
            <a:ext cx="5094220" cy="2699606"/>
          </a:xfrm>
          <a:ln>
            <a:noFill/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 общества организован контроль, аккредитованной лабораторией, концентрации загрязняющих веществ в атмосферном воздухе и уровня шумового воздействия в контрольных точках на границе санитарно-защитной зоны.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границе большинства объектов ПАО «МОЭК» по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итогам исследований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приземная концентрация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загрязняющих веществ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превышает 0,1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ПДК и СЗЗ установлены по границам объекта.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5864" y="840441"/>
            <a:ext cx="8883035" cy="1004381"/>
          </a:xfrm>
        </p:spPr>
        <p:txBody>
          <a:bodyPr/>
          <a:lstStyle/>
          <a:p>
            <a:pPr algn="just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защитные зоны устанавливаются в соответствии с требованиями СанПиН 2.2.1/2.1.1.1200-03 «Санитарно-защитные зоны и санитарная классификация предприятий, сооружений и иных объектов» и постановлением Правительства Российской Федерации от 03.03.2018 г № 222 «Правила установления санитарно-защитных зон».</a:t>
            </a:r>
            <a:r>
              <a:rPr lang="ru-RU" sz="1400" dirty="0" smtClean="0"/>
              <a:t>                                                               </a:t>
            </a:r>
            <a:r>
              <a:rPr lang="en-US" sz="1400" dirty="0" smtClean="0"/>
              <a:t> </a:t>
            </a:r>
            <a:endParaRPr lang="ru-RU" sz="14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06257" y="79641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санитарно-защитных зон для объектов ПАО «МОЭК»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8958"/>
            <a:ext cx="3525535" cy="234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0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270307" y="1030578"/>
            <a:ext cx="4650236" cy="368737"/>
          </a:xfrm>
        </p:spPr>
        <p:txBody>
          <a:bodyPr/>
          <a:lstStyle/>
          <a:p>
            <a:pPr algn="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по экологической безопасности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3317595" y="1742956"/>
            <a:ext cx="5429716" cy="2016363"/>
          </a:xfrm>
        </p:spPr>
        <p:txBody>
          <a:bodyPr/>
          <a:lstStyle/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повышения квалификации руководителей компании, принимающих решение, оказывающего влияние на окружающую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среду, в 2021 году 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обучение по экологической безопасности для 110 работников и обучение по профессиональной подготовке в сфере обращения с отходами I-IV классов опасности для 51 работников.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65249" y="25898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персонала компании 2021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20" y="1742956"/>
            <a:ext cx="245745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04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3203575" y="1366086"/>
            <a:ext cx="5879913" cy="2138082"/>
          </a:xfrm>
        </p:spPr>
        <p:txBody>
          <a:bodyPr/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ПАО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«МОЭК»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учувствуют в различных социальных и экологических мероприятиях: </a:t>
            </a: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субботниках на территории города;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Высадка деревьев на территории города после вынужденной вырубки на объектах ремонта тепловых сетей;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Акции «день без бумаги» для сотрудников компании;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Донорские акции, посвященные Всемирному дню донора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крови.</a:t>
            </a:r>
            <a:endParaRPr lang="ru-RU" sz="1600" dirty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65249" y="57111"/>
            <a:ext cx="7613651" cy="661039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Просветительские мероприятия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2493628"/>
            <a:ext cx="2812743" cy="18934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78" y="833482"/>
            <a:ext cx="2354443" cy="156962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265" y="2137509"/>
            <a:ext cx="738320" cy="73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4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11434" y="1496605"/>
            <a:ext cx="3905204" cy="2202086"/>
          </a:xfrm>
        </p:spPr>
        <p:txBody>
          <a:bodyPr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2021 году ПАО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«МОЭК»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эффективности эколого-просветительской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в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инициативном порядке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направил предложение в Министерство природных ресурсов и экологии о нанесении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периодической актуализации экологической информации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 текстов, графики, рисунков экологического содержания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фасадах центральных тепловых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пунктов ПАО «МОЭК».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8033656" y="975363"/>
            <a:ext cx="1110343" cy="448488"/>
          </a:xfrm>
        </p:spPr>
        <p:txBody>
          <a:bodyPr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пункт до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/>
          </p:nvPr>
        </p:nvSpPr>
        <p:spPr>
          <a:xfrm>
            <a:off x="3507376" y="4199709"/>
            <a:ext cx="1547949" cy="424360"/>
          </a:xfrm>
        </p:spPr>
        <p:txBody>
          <a:bodyPr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нанесения изображения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Просветительские мероприятия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МОЭК 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609" y="972324"/>
            <a:ext cx="3721076" cy="22253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5" t="10790" r="6724" b="11900"/>
          <a:stretch/>
        </p:blipFill>
        <p:spPr>
          <a:xfrm>
            <a:off x="5007792" y="2671173"/>
            <a:ext cx="3971108" cy="195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9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 txBox="1">
            <a:spLocks noGrp="1"/>
          </p:cNvSpPr>
          <p:nvPr>
            <p:ph type="body" sz="quarter" idx="13"/>
          </p:nvPr>
        </p:nvSpPr>
        <p:spPr>
          <a:xfrm>
            <a:off x="1861456" y="2697481"/>
            <a:ext cx="7073537" cy="167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«МОЭК»</a:t>
            </a:r>
          </a:p>
          <a:p>
            <a:pPr algn="ctr"/>
            <a:endParaRPr lang="ru-RU" sz="3200" b="1" dirty="0" smtClean="0"/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нашего тепла!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9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961F0E5B8C4A2429E55CB33CEFCCE70" ma:contentTypeVersion="17" ma:contentTypeDescription="Создание документа." ma:contentTypeScope="" ma:versionID="478ae85cfc92770edcfe4ec87a024d0c">
  <xsd:schema xmlns:xsd="http://www.w3.org/2001/XMLSchema" xmlns:xs="http://www.w3.org/2001/XMLSchema" xmlns:p="http://schemas.microsoft.com/office/2006/metadata/properties" xmlns:ns2="84ec2224-dd0d-419e-a7f0-dea122435665" targetNamespace="http://schemas.microsoft.com/office/2006/metadata/properties" ma:root="true" ma:fieldsID="57d3189348081b905c25c4f8c765fb19" ns2:_="">
    <xsd:import namespace="84ec2224-dd0d-419e-a7f0-dea122435665"/>
    <xsd:element name="properties">
      <xsd:complexType>
        <xsd:sequence>
          <xsd:element name="documentManagement">
            <xsd:complexType>
              <xsd:all>
                <xsd:element ref="ns2:sortirovk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ec2224-dd0d-419e-a7f0-dea122435665" elementFormDefault="qualified">
    <xsd:import namespace="http://schemas.microsoft.com/office/2006/documentManagement/types"/>
    <xsd:import namespace="http://schemas.microsoft.com/office/infopath/2007/PartnerControls"/>
    <xsd:element name="sortirovka" ma:index="8" nillable="true" ma:displayName="№ п/п" ma:internalName="sortirovka" ma:readOnly="fals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rtirovka xmlns="84ec2224-dd0d-419e-a7f0-dea122435665" xsi:nil="true"/>
  </documentManagement>
</p:properties>
</file>

<file path=customXml/itemProps1.xml><?xml version="1.0" encoding="utf-8"?>
<ds:datastoreItem xmlns:ds="http://schemas.openxmlformats.org/officeDocument/2006/customXml" ds:itemID="{12B5FB1D-ECF6-44C6-812C-3EB0D167A0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ec2224-dd0d-419e-a7f0-dea1224356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4B1D17-0A3F-43AA-8B73-F63E21BDA9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B03B06-7233-4AAD-9539-666CA3DB6913}">
  <ds:schemaRefs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84ec2224-dd0d-419e-a7f0-dea122435665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12880</TotalTime>
  <Words>3108</Words>
  <Application>Microsoft Office PowerPoint</Application>
  <PresentationFormat>Экран (16:9)</PresentationFormat>
  <Paragraphs>306</Paragraphs>
  <Slides>39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39</vt:i4>
      </vt:variant>
    </vt:vector>
  </HeadingPairs>
  <TitlesOfParts>
    <vt:vector size="50" baseType="lpstr">
      <vt:lpstr>Arial</vt:lpstr>
      <vt:lpstr>Arial Narrow</vt:lpstr>
      <vt:lpstr>Calibri</vt:lpstr>
      <vt:lpstr>Times New Roman</vt:lpstr>
      <vt:lpstr>Wingdings</vt:lpstr>
      <vt:lpstr>4_Специальное оформление</vt:lpstr>
      <vt:lpstr>9_Специальное оформление</vt:lpstr>
      <vt:lpstr>8_Специальное оформление</vt:lpstr>
      <vt:lpstr>6_Специальное оформление</vt:lpstr>
      <vt:lpstr>5_Специальное оформление</vt:lpstr>
      <vt:lpstr>7_Специальное оформление</vt:lpstr>
      <vt:lpstr>Презентация PowerPoint</vt:lpstr>
      <vt:lpstr>Публичное акционерное общество  «Московская объединенная энергетическая компания»</vt:lpstr>
      <vt:lpstr>ПАО «МОЭК» в составе ООО «Газпром энергохолдинг»</vt:lpstr>
      <vt:lpstr>   Координационный комитет по вопросам охраны окружающей среды </vt:lpstr>
      <vt:lpstr>Структура управления природоохранной деятельностью  от ООО «Газпром энергохолдинн» до ПАО «МОЭК»</vt:lpstr>
      <vt:lpstr>Структура управления природоохранной деятельностью  ПАО «МОЭК»</vt:lpstr>
      <vt:lpstr>Воздействие на окружающую среду</vt:lpstr>
      <vt:lpstr>Категорирование объектов ПАО «МОЭК»</vt:lpstr>
      <vt:lpstr>Экологический менеджмент и экологическая политика</vt:lpstr>
      <vt:lpstr>Контроль со стороны совета директоров за реализацией природоохранных мероприятий</vt:lpstr>
      <vt:lpstr>Системный подход к снижению негативного воздействия на окружающую среду</vt:lpstr>
      <vt:lpstr>Система менеджмента качества (СМК)</vt:lpstr>
      <vt:lpstr>Деятельность по предупреждению изменения климата</vt:lpstr>
      <vt:lpstr>Система энергетического менеджмента (СЭнМ)</vt:lpstr>
      <vt:lpstr>Мероприятия по энергосбережению</vt:lpstr>
      <vt:lpstr>Мероприятия по сохранение биоразнообразия в ПАО «МОЭК»</vt:lpstr>
      <vt:lpstr>Мероприятия по сохранению биоразнообразия в ПАО «МОЭК»</vt:lpstr>
      <vt:lpstr>Сохранение биоразнообразия и национальный парк «Лосиный остров»</vt:lpstr>
      <vt:lpstr>Воздействие на окружающую среду </vt:lpstr>
      <vt:lpstr>Воздействие на окружающую среду</vt:lpstr>
      <vt:lpstr>Воздействие на окружающую среду</vt:lpstr>
      <vt:lpstr>Воздействие на окружающую среду </vt:lpstr>
      <vt:lpstr>Воздействие на окружающую среду</vt:lpstr>
      <vt:lpstr>Воздействие на окружающую среду </vt:lpstr>
      <vt:lpstr>Контроль воздействия на окружающую среду</vt:lpstr>
      <vt:lpstr>Контроль качества горячей воды</vt:lpstr>
      <vt:lpstr>Воздействие на окружающую среду</vt:lpstr>
      <vt:lpstr>Экологические инциденты и аварии</vt:lpstr>
      <vt:lpstr>Плата за НВОС</vt:lpstr>
      <vt:lpstr>НИОКР по энергосберегающим работам</vt:lpstr>
      <vt:lpstr>Порядок работы с обращениями граждан</vt:lpstr>
      <vt:lpstr>Порядок работы с обращениями граждан</vt:lpstr>
      <vt:lpstr>Природоохранные мероприятия, реализованные в 2021 году для снижения негативного воздействия на окружающую среду:</vt:lpstr>
      <vt:lpstr>План по замене оборудования и иных инвестиций на природоохранные мероприятия в 2022 году</vt:lpstr>
      <vt:lpstr>Установление санитарно-защитных зон для объектов ПАО «МОЭК»</vt:lpstr>
      <vt:lpstr>Обучение персонала компании 2021</vt:lpstr>
      <vt:lpstr>Просветительские мероприятия </vt:lpstr>
      <vt:lpstr>Просветительские мероприятия 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МОЭК 16х9</dc:title>
  <dc:creator>julia</dc:creator>
  <cp:lastModifiedBy>Матюхина Ольга Алексеевна</cp:lastModifiedBy>
  <cp:revision>572</cp:revision>
  <cp:lastPrinted>2019-05-15T13:24:41Z</cp:lastPrinted>
  <dcterms:created xsi:type="dcterms:W3CDTF">2016-02-05T10:31:15Z</dcterms:created>
  <dcterms:modified xsi:type="dcterms:W3CDTF">2022-08-30T07:51:27Z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0x010100A961F0E5B8C4A2429E55CB33CEFCCE70</vt:lpwstr>
  </property>
</Properties>
</file>