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97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98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90" r:id="rId37"/>
    <p:sldId id="291" r:id="rId38"/>
    <p:sldId id="292" r:id="rId39"/>
    <p:sldId id="293" r:id="rId40"/>
    <p:sldId id="295" r:id="rId41"/>
    <p:sldId id="296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8953-7B96-42AB-A8C3-ABC543A657C2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C431-A247-4429-8F33-926838EAD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272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8953-7B96-42AB-A8C3-ABC543A657C2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C431-A247-4429-8F33-926838EAD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987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8953-7B96-42AB-A8C3-ABC543A657C2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C431-A247-4429-8F33-926838EAD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145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8953-7B96-42AB-A8C3-ABC543A657C2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C431-A247-4429-8F33-926838EAD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81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8953-7B96-42AB-A8C3-ABC543A657C2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C431-A247-4429-8F33-926838EAD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425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8953-7B96-42AB-A8C3-ABC543A657C2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C431-A247-4429-8F33-926838EAD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05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8953-7B96-42AB-A8C3-ABC543A657C2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C431-A247-4429-8F33-926838EAD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490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8953-7B96-42AB-A8C3-ABC543A657C2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C431-A247-4429-8F33-926838EAD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51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8953-7B96-42AB-A8C3-ABC543A657C2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C431-A247-4429-8F33-926838EAD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209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8953-7B96-42AB-A8C3-ABC543A657C2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C431-A247-4429-8F33-926838EAD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010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8953-7B96-42AB-A8C3-ABC543A657C2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C431-A247-4429-8F33-926838EAD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581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E8953-7B96-42AB-A8C3-ABC543A657C2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CC431-A247-4429-8F33-926838EAD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8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6648" y="566255"/>
            <a:ext cx="10664792" cy="3064291"/>
          </a:xfrm>
        </p:spPr>
        <p:txBody>
          <a:bodyPr wrap="square" lIns="72000" tIns="36000" rIns="72000" bIns="36000" anchor="ctr" anchorCtr="0">
            <a:spAutoFit/>
          </a:bodyPr>
          <a:lstStyle/>
          <a:p>
            <a:r>
              <a:rPr lang="ru-RU" sz="72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Century" panose="02040604050505020304" pitchFamily="18" charset="0"/>
                <a:cs typeface="Courier New" panose="02070309020205020404" pitchFamily="49" charset="0"/>
              </a:rPr>
              <a:t>Э К С Т Р Е М И З М</a:t>
            </a:r>
            <a:br>
              <a:rPr lang="ru-RU" sz="7200" b="1" dirty="0" smtClean="0">
                <a:solidFill>
                  <a:srgbClr val="FF0000"/>
                </a:solidFill>
                <a:latin typeface="Century" panose="02040604050505020304" pitchFamily="18" charset="0"/>
                <a:cs typeface="Courier New" panose="02070309020205020404" pitchFamily="49" charset="0"/>
              </a:rPr>
            </a:br>
            <a:r>
              <a:rPr lang="ru-RU" sz="7200" b="1" dirty="0" smtClean="0">
                <a:solidFill>
                  <a:srgbClr val="FF0000"/>
                </a:solidFill>
                <a:latin typeface="Century" panose="02040604050505020304" pitchFamily="18" charset="0"/>
                <a:cs typeface="Courier New" panose="02070309020205020404" pitchFamily="49" charset="0"/>
              </a:rPr>
              <a:t>И</a:t>
            </a:r>
            <a:br>
              <a:rPr lang="ru-RU" sz="7200" b="1" dirty="0" smtClean="0">
                <a:solidFill>
                  <a:srgbClr val="FF0000"/>
                </a:solidFill>
                <a:latin typeface="Century" panose="02040604050505020304" pitchFamily="18" charset="0"/>
                <a:cs typeface="Courier New" panose="02070309020205020404" pitchFamily="49" charset="0"/>
              </a:rPr>
            </a:br>
            <a:r>
              <a:rPr lang="ru-RU" sz="7200" b="1" dirty="0" smtClean="0">
                <a:solidFill>
                  <a:srgbClr val="FF0000"/>
                </a:solidFill>
                <a:latin typeface="Century" panose="02040604050505020304" pitchFamily="18" charset="0"/>
                <a:cs typeface="Courier New" panose="02070309020205020404" pitchFamily="49" charset="0"/>
              </a:rPr>
              <a:t>Т Е Р </a:t>
            </a:r>
            <a:r>
              <a:rPr lang="ru-RU" sz="7200" b="1" dirty="0" err="1" smtClean="0">
                <a:solidFill>
                  <a:srgbClr val="FF0000"/>
                </a:solidFill>
                <a:latin typeface="Century" panose="02040604050505020304" pitchFamily="18" charset="0"/>
                <a:cs typeface="Courier New" panose="02070309020205020404" pitchFamily="49" charset="0"/>
              </a:rPr>
              <a:t>Р</a:t>
            </a:r>
            <a:r>
              <a:rPr lang="ru-RU" sz="7200" b="1" dirty="0" smtClean="0">
                <a:solidFill>
                  <a:srgbClr val="FF0000"/>
                </a:solidFill>
                <a:latin typeface="Century" panose="02040604050505020304" pitchFamily="18" charset="0"/>
                <a:cs typeface="Courier New" panose="02070309020205020404" pitchFamily="49" charset="0"/>
              </a:rPr>
              <a:t> О Р И З М </a:t>
            </a:r>
            <a:endParaRPr lang="ru-RU" sz="7200" dirty="0">
              <a:solidFill>
                <a:srgbClr val="FF0000"/>
              </a:solidFill>
              <a:latin typeface="Century" panose="02040604050505020304" pitchFamily="18" charset="0"/>
              <a:cs typeface="Courier New" panose="02070309020205020404" pitchFamily="49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2949" y="3957391"/>
            <a:ext cx="10696575" cy="2611256"/>
          </a:xfrm>
        </p:spPr>
        <p:txBody>
          <a:bodyPr>
            <a:noAutofit/>
          </a:bodyPr>
          <a:lstStyle/>
          <a:p>
            <a:r>
              <a:rPr lang="ru-RU" sz="3200" dirty="0" smtClean="0"/>
              <a:t> </a:t>
            </a:r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понятия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нормы законодательства Российской Федерации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устанавливающие ответственность за участие в террористической и экстремистской деятельности</a:t>
            </a:r>
          </a:p>
          <a:p>
            <a:endParaRPr lang="ru-RU" sz="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г.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42949" y="5969727"/>
            <a:ext cx="3117585" cy="600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Подготовлено отделом организации защиты объектов Управления корпоративной защиты ПАО «МОЭК» </a:t>
            </a:r>
            <a:endParaRPr lang="ru-RU" sz="10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ПАО МОЭК приглашает жителей поселения Щаповское на работу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662" y="5727470"/>
            <a:ext cx="1503862" cy="8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31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Экстремизм: понятие, вид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4825" y="1493212"/>
            <a:ext cx="11268075" cy="38846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1" dirty="0">
                <a:solidFill>
                  <a:srgbClr val="FF0000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ЭКСТРЕМИЗМ </a:t>
            </a:r>
            <a:r>
              <a:rPr lang="ru-RU" sz="4000" b="1" dirty="0">
                <a:solidFill>
                  <a:schemeClr val="bg1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–</a:t>
            </a:r>
            <a:r>
              <a:rPr lang="ru-RU" sz="4000" b="1" dirty="0">
                <a:solidFill>
                  <a:srgbClr val="FF0000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 </a:t>
            </a:r>
            <a:r>
              <a:rPr lang="ru-RU" sz="4000" b="1" dirty="0">
                <a:solidFill>
                  <a:schemeClr val="bg1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ЭТО ПРИВЕРЖЕННОСТЬ К КРАЙНИМ ВЗГЛЯДАМ И ДЕЙСТВИЯМ, РАДИКАЛЬНО ОТРИЦАЮЩИМ СУЩЕСТВУЮЩИЕ В ОБЩЕСТВЕ НОРМЫ И ПРАВИЛА.</a:t>
            </a:r>
          </a:p>
        </p:txBody>
      </p:sp>
    </p:spTree>
    <p:extLst>
      <p:ext uri="{BB962C8B-B14F-4D97-AF65-F5344CB8AC3E}">
        <p14:creationId xmlns:p14="http://schemas.microsoft.com/office/powerpoint/2010/main" val="240660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125" y="675249"/>
            <a:ext cx="10925175" cy="5134707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ПРАВОВОЕ ОПРЕДЕЛЕНИЕ ПОНЯТИЕ </a:t>
            </a:r>
            <a:r>
              <a:rPr lang="ru-RU" sz="4000" b="1" dirty="0" smtClean="0">
                <a:solidFill>
                  <a:srgbClr val="FF0000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ЭКСТРЕМИЗМА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b="1" dirty="0" smtClean="0">
              <a:solidFill>
                <a:srgbClr val="FF0000"/>
              </a:solidFill>
              <a:latin typeface="Century" panose="02040604050505020304" pitchFamily="18" charset="0"/>
              <a:ea typeface="+mj-ea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b="1" dirty="0">
              <a:solidFill>
                <a:srgbClr val="FF0000"/>
              </a:solidFill>
              <a:latin typeface="Century" panose="02040604050505020304" pitchFamily="18" charset="0"/>
              <a:ea typeface="+mj-ea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b="1" dirty="0" smtClean="0">
              <a:solidFill>
                <a:srgbClr val="FF0000"/>
              </a:solidFill>
              <a:latin typeface="Century" panose="02040604050505020304" pitchFamily="18" charset="0"/>
              <a:ea typeface="+mj-ea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b="1" dirty="0" smtClean="0">
                <a:solidFill>
                  <a:srgbClr val="FFFF00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(</a:t>
            </a:r>
            <a:r>
              <a:rPr lang="ru-RU" b="1" dirty="0">
                <a:solidFill>
                  <a:srgbClr val="FFFF00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ФЕДЕРАЛЬНЫЙ ЗАКОН РОССИЙСКОЙ </a:t>
            </a:r>
            <a:r>
              <a:rPr lang="ru-RU" b="1" dirty="0" smtClean="0">
                <a:solidFill>
                  <a:srgbClr val="FFFF00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ФЕДЕРАЦИИ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b="1" dirty="0" smtClean="0">
                <a:solidFill>
                  <a:srgbClr val="FFFF00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ОТ </a:t>
            </a:r>
            <a:r>
              <a:rPr lang="ru-RU" b="1" dirty="0">
                <a:solidFill>
                  <a:srgbClr val="FFFF00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25.07.2002 №114-ФЗ «О ПРОТИВОДЕЙСТВИИ ЭКСТРЕМИСТСКОЙ ДЕЯТЕЛЬНОСТИ»)</a:t>
            </a:r>
          </a:p>
        </p:txBody>
      </p:sp>
    </p:spTree>
    <p:extLst>
      <p:ext uri="{BB962C8B-B14F-4D97-AF65-F5344CB8AC3E}">
        <p14:creationId xmlns:p14="http://schemas.microsoft.com/office/powerpoint/2010/main" val="64637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" y="68263"/>
            <a:ext cx="11115675" cy="1131887"/>
          </a:xfrm>
        </p:spPr>
        <p:txBody>
          <a:bodyPr lIns="72000" tIns="108000" rIns="72000" bIns="108000">
            <a:no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070C0"/>
                </a:solidFill>
              </a:rPr>
              <a:t>ПРАВОВОЕ ОПРЕДЕЛЕНИЕ ПОНЯТИЕ </a:t>
            </a:r>
            <a:r>
              <a:rPr lang="ru-RU" sz="2800" b="1" dirty="0" smtClean="0">
                <a:solidFill>
                  <a:srgbClr val="0070C0"/>
                </a:solidFill>
              </a:rPr>
              <a:t>ЭКСТРЕМИЗМА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(</a:t>
            </a:r>
            <a:r>
              <a:rPr lang="ru-RU" sz="2800" b="1" dirty="0">
                <a:solidFill>
                  <a:srgbClr val="0070C0"/>
                </a:solidFill>
              </a:rPr>
              <a:t>ФЕДЕРАЛЬНЫЙ ЗАКОН РОССИЙСКОЙ ФЕДЕРАЦИИ ОТ </a:t>
            </a:r>
            <a:r>
              <a:rPr lang="ru-RU" sz="2800" b="1" dirty="0" smtClean="0">
                <a:solidFill>
                  <a:srgbClr val="0070C0"/>
                </a:solidFill>
              </a:rPr>
              <a:t>25.07.2002 №114-ФЗ «О </a:t>
            </a:r>
            <a:r>
              <a:rPr lang="ru-RU" sz="2800" b="1" dirty="0">
                <a:solidFill>
                  <a:srgbClr val="0070C0"/>
                </a:solidFill>
              </a:rPr>
              <a:t>ПРОТИВОДЕЙСТВИИ ЭКСТРЕМИСТСКОЙ ДЕЯТЕЛЬНОСТИ»)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09600" y="1306513"/>
            <a:ext cx="11115675" cy="5472323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800" b="1" dirty="0">
                <a:solidFill>
                  <a:srgbClr val="FF0000"/>
                </a:solidFill>
              </a:rPr>
              <a:t>ПОД ЭКСТРЕМИСТСКОЙ ДЕЯТЕЛЬНОСТЬЮ </a:t>
            </a:r>
            <a:r>
              <a:rPr lang="ru-RU" sz="2800" b="1" dirty="0" smtClean="0">
                <a:solidFill>
                  <a:srgbClr val="FF0000"/>
                </a:solidFill>
              </a:rPr>
              <a:t>ПОНИМАЕТСЯ:</a:t>
            </a:r>
          </a:p>
          <a:p>
            <a:pPr marL="342900" indent="-342900" algn="just">
              <a:lnSpc>
                <a:spcPct val="130000"/>
              </a:lnSpc>
              <a:spcBef>
                <a:spcPts val="0"/>
              </a:spcBef>
              <a:buAutoNum type="arabicParenR"/>
            </a:pPr>
            <a:r>
              <a:rPr lang="ru-RU" dirty="0" smtClean="0">
                <a:solidFill>
                  <a:schemeClr val="bg1"/>
                </a:solidFill>
              </a:rPr>
              <a:t>Насильственное изменение основ конституционного строя и нарушение целостности Российской Федерации;</a:t>
            </a:r>
          </a:p>
          <a:p>
            <a:pPr marL="342900" indent="-342900" algn="just">
              <a:lnSpc>
                <a:spcPct val="130000"/>
              </a:lnSpc>
              <a:spcBef>
                <a:spcPts val="0"/>
              </a:spcBef>
              <a:buAutoNum type="arabicParenR"/>
            </a:pPr>
            <a:r>
              <a:rPr lang="ru-RU" dirty="0" smtClean="0">
                <a:solidFill>
                  <a:schemeClr val="bg1"/>
                </a:solidFill>
              </a:rPr>
              <a:t>Публичное оправдание терроризма и террористической деятельности;</a:t>
            </a:r>
          </a:p>
          <a:p>
            <a:pPr marL="342900" indent="-342900" algn="just">
              <a:lnSpc>
                <a:spcPct val="130000"/>
              </a:lnSpc>
              <a:spcBef>
                <a:spcPts val="0"/>
              </a:spcBef>
              <a:buAutoNum type="arabicParenR"/>
            </a:pPr>
            <a:r>
              <a:rPr lang="ru-RU" dirty="0" smtClean="0">
                <a:solidFill>
                  <a:schemeClr val="bg1"/>
                </a:solidFill>
              </a:rPr>
              <a:t>Возбуждение социальной</a:t>
            </a:r>
            <a:r>
              <a:rPr lang="ru-RU" dirty="0">
                <a:solidFill>
                  <a:schemeClr val="bg1"/>
                </a:solidFill>
              </a:rPr>
              <a:t>, расовой, </a:t>
            </a:r>
            <a:r>
              <a:rPr lang="ru-RU" dirty="0" smtClean="0">
                <a:solidFill>
                  <a:schemeClr val="bg1"/>
                </a:solidFill>
              </a:rPr>
              <a:t>национальной или религиозной розни;</a:t>
            </a:r>
          </a:p>
          <a:p>
            <a:pPr marL="342900" indent="-342900" algn="just">
              <a:lnSpc>
                <a:spcPct val="130000"/>
              </a:lnSpc>
              <a:spcBef>
                <a:spcPts val="0"/>
              </a:spcBef>
              <a:buAutoNum type="arabicParenR"/>
            </a:pPr>
            <a:r>
              <a:rPr lang="ru-RU" dirty="0" smtClean="0">
                <a:solidFill>
                  <a:schemeClr val="bg1"/>
                </a:solidFill>
              </a:rPr>
              <a:t>Пропаганда исключительности, превосходства либо неполноценности человека по признаку его социальной</a:t>
            </a:r>
            <a:r>
              <a:rPr lang="ru-RU" dirty="0">
                <a:solidFill>
                  <a:schemeClr val="bg1"/>
                </a:solidFill>
              </a:rPr>
              <a:t>, расовой, национальной, </a:t>
            </a:r>
            <a:r>
              <a:rPr lang="ru-RU" dirty="0" smtClean="0">
                <a:solidFill>
                  <a:schemeClr val="bg1"/>
                </a:solidFill>
              </a:rPr>
              <a:t>религиозной или языковой принадлежности или отношения к религии;</a:t>
            </a:r>
          </a:p>
          <a:p>
            <a:pPr marL="342900" indent="-342900" algn="just">
              <a:lnSpc>
                <a:spcPct val="130000"/>
              </a:lnSpc>
              <a:spcBef>
                <a:spcPts val="0"/>
              </a:spcBef>
              <a:buAutoNum type="arabicParenR"/>
            </a:pPr>
            <a:r>
              <a:rPr lang="ru-RU" dirty="0" smtClean="0">
                <a:solidFill>
                  <a:schemeClr val="bg1"/>
                </a:solidFill>
              </a:rPr>
              <a:t>Нарушение прав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свобод и законных интересов человека и гражданина в зависимости от его социальной</a:t>
            </a:r>
            <a:r>
              <a:rPr lang="ru-RU" dirty="0">
                <a:solidFill>
                  <a:schemeClr val="bg1"/>
                </a:solidFill>
              </a:rPr>
              <a:t>, расовой, национальной, </a:t>
            </a:r>
            <a:r>
              <a:rPr lang="ru-RU" dirty="0" smtClean="0">
                <a:solidFill>
                  <a:schemeClr val="bg1"/>
                </a:solidFill>
              </a:rPr>
              <a:t>религиозной или языковой принадлежности или отношения к религии;</a:t>
            </a:r>
          </a:p>
        </p:txBody>
      </p:sp>
    </p:spTree>
    <p:extLst>
      <p:ext uri="{BB962C8B-B14F-4D97-AF65-F5344CB8AC3E}">
        <p14:creationId xmlns:p14="http://schemas.microsoft.com/office/powerpoint/2010/main" val="61837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352424" y="307858"/>
            <a:ext cx="11458575" cy="6321786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FF0000"/>
                </a:solidFill>
              </a:rPr>
              <a:t>ПОД ЭКСТРЕМИСТСКОЙ ДЕЯТЕЛЬНОСТЬЮ ПОНИМАЕТСЯ</a:t>
            </a:r>
            <a:r>
              <a:rPr lang="ru-RU" sz="2800" b="1" dirty="0" smtClean="0">
                <a:solidFill>
                  <a:srgbClr val="FF0000"/>
                </a:solidFill>
              </a:rPr>
              <a:t>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bg1"/>
                </a:solidFill>
              </a:rPr>
              <a:t>7) Воспрепятствование </a:t>
            </a:r>
            <a:r>
              <a:rPr lang="ru-RU" dirty="0">
                <a:solidFill>
                  <a:schemeClr val="bg1"/>
                </a:solidFill>
              </a:rPr>
              <a:t>осуществлению гражданами их избирательных прав и права на участие в референдуме или нарушение тайны голосования, соединенные с насилием либо угрозой его применения;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bg1"/>
                </a:solidFill>
              </a:rPr>
              <a:t>8) Воспрепятствование </a:t>
            </a:r>
            <a:r>
              <a:rPr lang="ru-RU" dirty="0">
                <a:solidFill>
                  <a:schemeClr val="bg1"/>
                </a:solidFill>
              </a:rPr>
              <a:t>законной деятельности государственных органов, органов местного самоуправления, избирательных комиссий, общественных и религиозных объединений или иных организаций, соединенное с насилием либо угрозой его применения</a:t>
            </a:r>
            <a:r>
              <a:rPr lang="ru-RU" dirty="0" smtClean="0">
                <a:solidFill>
                  <a:schemeClr val="bg1"/>
                </a:solidFill>
              </a:rPr>
              <a:t>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bg1"/>
                </a:solidFill>
              </a:rPr>
              <a:t>9) Совершение </a:t>
            </a:r>
            <a:r>
              <a:rPr lang="ru-RU" dirty="0">
                <a:solidFill>
                  <a:schemeClr val="bg1"/>
                </a:solidFill>
              </a:rPr>
              <a:t>преступления по мотивам политической, идеологической, расовой, национальной или религиозной ненависти или вражды либо по мотивам ненависти или вражды в отношении какой-либо социальной группы</a:t>
            </a:r>
            <a:r>
              <a:rPr lang="ru-RU" dirty="0" smtClean="0">
                <a:solidFill>
                  <a:schemeClr val="bg1"/>
                </a:solidFill>
              </a:rPr>
              <a:t>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bg1"/>
                </a:solidFill>
              </a:rPr>
              <a:t>10) Пропаганда и публичное демонстрирование нацистской атрибутики или символики либо атрибутики или символики, сходных с нацистской атрибутикой или символикой до степени смешения</a:t>
            </a:r>
            <a:r>
              <a:rPr lang="ru-RU" dirty="0" smtClean="0">
                <a:solidFill>
                  <a:schemeClr val="bg1"/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87237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352424" y="237518"/>
            <a:ext cx="11458575" cy="6321786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FF0000"/>
                </a:solidFill>
              </a:rPr>
              <a:t>ПОД ЭКСТРЕМИСТСКОЙ ДЕЯТЕЛЬНОСТЬЮ ПОНИМАЕТСЯ</a:t>
            </a:r>
            <a:r>
              <a:rPr lang="ru-RU" sz="2800" b="1" dirty="0" smtClean="0">
                <a:solidFill>
                  <a:srgbClr val="FF0000"/>
                </a:solidFill>
              </a:rPr>
              <a:t>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bg1"/>
                </a:solidFill>
              </a:rPr>
              <a:t>11) </a:t>
            </a:r>
            <a:r>
              <a:rPr lang="ru-RU" dirty="0">
                <a:solidFill>
                  <a:schemeClr val="bg1"/>
                </a:solidFill>
              </a:rPr>
              <a:t>Публичные призывы к осуществлению указанных деяний, либо массовое распространение заведомо экстремистских материалов, а равно их изготовление или хранение в целях массового распространения;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bg1"/>
                </a:solidFill>
              </a:rPr>
              <a:t>12) </a:t>
            </a:r>
            <a:r>
              <a:rPr lang="ru-RU" dirty="0">
                <a:solidFill>
                  <a:schemeClr val="bg1"/>
                </a:solidFill>
              </a:rPr>
              <a:t>Публичное заведомо ложное обвинение лица, замещающего государственную должность Российской Федерации или государственную должность субъекта Российской Федерации, в совершении им в период исполнения своих должностных обязанностей деяний, указанных в настоящей статье и являющихся преступлением;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bg1"/>
                </a:solidFill>
              </a:rPr>
              <a:t>13) </a:t>
            </a:r>
            <a:r>
              <a:rPr lang="ru-RU" dirty="0">
                <a:solidFill>
                  <a:schemeClr val="bg1"/>
                </a:solidFill>
              </a:rPr>
              <a:t>Организация и подготовка указанных деяний, а также подстрекательство к их осуществлению;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bg1"/>
                </a:solidFill>
              </a:rPr>
              <a:t>14) </a:t>
            </a:r>
            <a:r>
              <a:rPr lang="ru-RU" dirty="0">
                <a:solidFill>
                  <a:schemeClr val="bg1"/>
                </a:solidFill>
              </a:rPr>
              <a:t>Финансирование указанных деяний либо иное содействие в их организации, подготовке и осуществлении, в том числе путем предоставления учебной, полиграфической и материально-технической базы, телефонной и иных видов связи или оказания информационных услуг.</a:t>
            </a:r>
          </a:p>
        </p:txBody>
      </p:sp>
    </p:spTree>
    <p:extLst>
      <p:ext uri="{BB962C8B-B14F-4D97-AF65-F5344CB8AC3E}">
        <p14:creationId xmlns:p14="http://schemas.microsoft.com/office/powerpoint/2010/main" val="23065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523875" y="392113"/>
            <a:ext cx="10963275" cy="3827577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	</a:t>
            </a:r>
            <a:r>
              <a:rPr lang="ru-RU" sz="2800" b="1" dirty="0" smtClean="0">
                <a:solidFill>
                  <a:srgbClr val="FF0000"/>
                </a:solidFill>
              </a:rPr>
              <a:t>ЭКСТРЕМИСТСКИЕ </a:t>
            </a:r>
            <a:r>
              <a:rPr lang="ru-RU" sz="2800" b="1" dirty="0">
                <a:solidFill>
                  <a:srgbClr val="FF0000"/>
                </a:solidFill>
              </a:rPr>
              <a:t>МАТЕРИАЛЫ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- предназначенные </a:t>
            </a:r>
            <a:r>
              <a:rPr lang="ru-RU" dirty="0">
                <a:solidFill>
                  <a:schemeClr val="bg1"/>
                </a:solidFill>
              </a:rPr>
              <a:t>для обнародования документы либо информация на иных носителях, призывающие к осуществлению экстремистской деятельности либо обосновывающие или оправдывающие необходимость осуществления такой деятельности, в том числе труды руководителей национал-социалистской рабочей партии Германии, фашистской партии Италии, публикации, обосновывающие или оправдывающие национальное и (или) расовое превосходство либо оправдывающие практику совершения военных или иных преступлений, направленных на полное или частичное уничтожение какой-либо этнической, социальной, расовой, национальной или религиозной группы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244" y="4219690"/>
            <a:ext cx="5460332" cy="2504960"/>
          </a:xfrm>
          <a:prstGeom prst="rect">
            <a:avLst/>
          </a:prstGeom>
        </p:spPr>
      </p:pic>
      <p:pic>
        <p:nvPicPr>
          <p:cNvPr id="1026" name="Picture 2" descr="Экстремизм как явление жизни в Европе — Фонд стратегической культур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23" y="4219690"/>
            <a:ext cx="5448231" cy="249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6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Особенности противодействия насильственному экстремизму и терроризму в  Казахстане ⁄ Институт исследований Центральной Аз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4446378"/>
            <a:ext cx="4156822" cy="213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025" y="544513"/>
            <a:ext cx="11001375" cy="165576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0000"/>
              </a:lnSpc>
            </a:pPr>
            <a:r>
              <a:rPr lang="ru-RU" sz="2800" b="1" dirty="0" smtClean="0">
                <a:solidFill>
                  <a:srgbClr val="FF0000"/>
                </a:solidFill>
              </a:rPr>
              <a:t>ЭКСТЕМИСТСКАЯ ОРГАНИЗАЦИЯ </a:t>
            </a:r>
            <a:r>
              <a:rPr lang="ru-RU" sz="2800" b="1" dirty="0" smtClean="0">
                <a:solidFill>
                  <a:schemeClr val="bg1"/>
                </a:solidFill>
              </a:rPr>
              <a:t>– </a:t>
            </a:r>
            <a:r>
              <a:rPr lang="ru-RU" dirty="0" smtClean="0">
                <a:solidFill>
                  <a:schemeClr val="bg1"/>
                </a:solidFill>
              </a:rPr>
              <a:t>общественное или религиозное объединение либо иная организация, в отношении которой по основаниям, предусмотренным настоящим Федеральным законом, судом принято вступившее в законную силу решение о ликвидации или запрете деятельности в связи с осуществлением экстремистской деятельности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2200275"/>
            <a:ext cx="4930368" cy="44240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3820194">
            <a:off x="8675372" y="4185482"/>
            <a:ext cx="2832856" cy="100163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ru-RU" sz="3600" dirty="0" smtClean="0">
                <a:solidFill>
                  <a:schemeClr val="bg1">
                    <a:lumMod val="95000"/>
                  </a:schemeClr>
                </a:solidFill>
              </a:rPr>
              <a:t>ЗАПРЕЩЕНО</a:t>
            </a:r>
            <a:endParaRPr lang="ru-RU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2" name="Picture 4" descr="ВАЖНОСТЬ ПОВЫШЕНИЯ РЕЛИГИОЗНОЙ ГРАМОТНОСТИ ДЛЯ ПРОТИВОДЕЙСТВИЯ ИДЕЯМ  ЭКСТРЕМИЗМА И ТЕРРОРИЗМА - Janalyq.k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2291580"/>
            <a:ext cx="4156822" cy="215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3820194">
            <a:off x="847720" y="3947359"/>
            <a:ext cx="2832856" cy="100163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ru-RU" sz="3600" dirty="0" smtClean="0">
                <a:solidFill>
                  <a:schemeClr val="bg2">
                    <a:lumMod val="75000"/>
                  </a:schemeClr>
                </a:solidFill>
              </a:rPr>
              <a:t>ЗАПРЕЩЕНО</a:t>
            </a:r>
            <a:endParaRPr lang="ru-RU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475" y="2386079"/>
            <a:ext cx="5438775" cy="392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64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35" y="220663"/>
            <a:ext cx="1361515" cy="1222562"/>
          </a:xfrm>
          <a:prstGeom prst="rect">
            <a:avLst/>
          </a:prstGeom>
        </p:spPr>
      </p:pic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3049" y="220663"/>
            <a:ext cx="10182225" cy="114141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0070C0"/>
                </a:solidFill>
              </a:rPr>
              <a:t>Федеральный список экстремистских материалов и перечень экстремистских организаций размещен на официальном сайте Министерства юстиции Российской Федерации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35" y="1514474"/>
            <a:ext cx="11772167" cy="516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1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125" y="695326"/>
            <a:ext cx="10925175" cy="527685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Ответственность за осуществление или участие в экстремистской деятельности</a:t>
            </a:r>
            <a:r>
              <a:rPr lang="ru-RU" sz="4000" b="1" dirty="0" smtClean="0">
                <a:solidFill>
                  <a:srgbClr val="FF0000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:</a:t>
            </a:r>
          </a:p>
          <a:p>
            <a:endParaRPr lang="ru-RU" sz="4000" b="1" dirty="0">
              <a:solidFill>
                <a:schemeClr val="bg1"/>
              </a:solidFill>
              <a:latin typeface="Century" panose="02040604050505020304" pitchFamily="18" charset="0"/>
              <a:ea typeface="+mj-ea"/>
              <a:cs typeface="Courier New" panose="02070309020205020404" pitchFamily="49" charset="0"/>
            </a:endParaRPr>
          </a:p>
          <a:p>
            <a:r>
              <a:rPr lang="ru-RU" sz="2800" b="1" dirty="0">
                <a:solidFill>
                  <a:schemeClr val="bg1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Административная (установлена Кодексом Российской Федерации об административных </a:t>
            </a:r>
            <a:r>
              <a:rPr lang="ru-RU" sz="2800" b="1" dirty="0" smtClean="0">
                <a:solidFill>
                  <a:schemeClr val="bg1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правонарушениях</a:t>
            </a:r>
            <a:br>
              <a:rPr lang="ru-RU" sz="2800" b="1" dirty="0" smtClean="0">
                <a:solidFill>
                  <a:schemeClr val="bg1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от 30 </a:t>
            </a:r>
            <a:r>
              <a:rPr lang="ru-RU" sz="2800" b="1" dirty="0">
                <a:solidFill>
                  <a:schemeClr val="bg1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декабря 2001г.</a:t>
            </a:r>
            <a:br>
              <a:rPr lang="ru-RU" sz="2800" b="1" dirty="0">
                <a:solidFill>
                  <a:schemeClr val="bg1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</a:br>
            <a:r>
              <a:rPr lang="ru-RU" sz="2800" b="1" dirty="0">
                <a:solidFill>
                  <a:schemeClr val="bg1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№195-ФЗ (далее-КоАП);</a:t>
            </a:r>
          </a:p>
          <a:p>
            <a:r>
              <a:rPr lang="ru-RU" sz="2800" b="1" dirty="0">
                <a:solidFill>
                  <a:schemeClr val="bg1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Уголовная (установлена Уголовным кодексом Российской Федерации от 13 июня 1996г.</a:t>
            </a:r>
            <a:br>
              <a:rPr lang="ru-RU" sz="2800" b="1" dirty="0">
                <a:solidFill>
                  <a:schemeClr val="bg1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</a:br>
            <a:r>
              <a:rPr lang="ru-RU" sz="2800" b="1" dirty="0">
                <a:solidFill>
                  <a:schemeClr val="bg1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№63-ФЗ (далее-УК).</a:t>
            </a:r>
          </a:p>
        </p:txBody>
      </p:sp>
    </p:spTree>
    <p:extLst>
      <p:ext uri="{BB962C8B-B14F-4D97-AF65-F5344CB8AC3E}">
        <p14:creationId xmlns:p14="http://schemas.microsoft.com/office/powerpoint/2010/main" val="293116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64611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АДМИНИСТРАТИВНАЯ </a:t>
            </a:r>
            <a:r>
              <a:rPr lang="ru-RU" sz="2800" b="1" dirty="0" smtClean="0">
                <a:solidFill>
                  <a:srgbClr val="0070C0"/>
                </a:solidFill>
              </a:rPr>
              <a:t>ОТВЕТСТВЕННОСТЬ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814336"/>
            <a:ext cx="10953750" cy="5904043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1" u="sng" dirty="0" smtClean="0">
                <a:solidFill>
                  <a:srgbClr val="FFFF00"/>
                </a:solidFill>
              </a:rPr>
              <a:t>Часть 2 статьи 13.15 </a:t>
            </a:r>
            <a:r>
              <a:rPr lang="ru-RU" b="1" u="sng" dirty="0">
                <a:solidFill>
                  <a:srgbClr val="FFFF00"/>
                </a:solidFill>
              </a:rPr>
              <a:t>КоАП</a:t>
            </a:r>
          </a:p>
          <a:p>
            <a:pPr algn="just"/>
            <a:r>
              <a:rPr lang="ru-RU" dirty="0" smtClean="0"/>
              <a:t>	</a:t>
            </a:r>
            <a:r>
              <a:rPr lang="ru-RU" b="1" u="sng" dirty="0" smtClean="0">
                <a:solidFill>
                  <a:srgbClr val="00B0F0"/>
                </a:solidFill>
              </a:rPr>
              <a:t>Распространение информации </a:t>
            </a:r>
            <a:r>
              <a:rPr lang="ru-RU" dirty="0" smtClean="0">
                <a:solidFill>
                  <a:schemeClr val="bg1"/>
                </a:solidFill>
              </a:rPr>
              <a:t>об общественном объединении или иной организации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включенных в опубликованный перечень общественных и религиозных объединений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иных организаций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 отношении которых судом принято вступившее в законную силу решение о ликвидации или запрете деятельности по основаниям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предусмотренным Федеральным </a:t>
            </a:r>
            <a:r>
              <a:rPr lang="ru-RU" b="1" u="sng" dirty="0" smtClean="0">
                <a:solidFill>
                  <a:srgbClr val="00B0F0"/>
                </a:solidFill>
              </a:rPr>
              <a:t>законом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от 25 июля 2002 года N 114-ФЗ "О противодействии экстремистской деятельности</a:t>
            </a:r>
            <a:r>
              <a:rPr lang="ru-RU" dirty="0">
                <a:solidFill>
                  <a:schemeClr val="bg1"/>
                </a:solidFill>
              </a:rPr>
              <a:t>", </a:t>
            </a:r>
            <a:r>
              <a:rPr lang="ru-RU" dirty="0" smtClean="0">
                <a:solidFill>
                  <a:schemeClr val="bg1"/>
                </a:solidFill>
              </a:rPr>
              <a:t>без указания на то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что  соответствующее общественное объединение или иная организация ликвидированы или их деятельность запрещена, влечет наложение административного штрафа: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	на граждан </a:t>
            </a:r>
            <a:r>
              <a:rPr lang="ru-RU" b="1" dirty="0" smtClean="0">
                <a:solidFill>
                  <a:srgbClr val="FF0000"/>
                </a:solidFill>
              </a:rPr>
              <a:t>в размере </a:t>
            </a:r>
            <a:r>
              <a:rPr lang="ru-RU" b="1" dirty="0">
                <a:solidFill>
                  <a:srgbClr val="FF0000"/>
                </a:solidFill>
              </a:rPr>
              <a:t>от двух тысяч до двух тысяч пятисот рублей </a:t>
            </a:r>
            <a:r>
              <a:rPr lang="ru-RU" dirty="0">
                <a:solidFill>
                  <a:schemeClr val="bg1"/>
                </a:solidFill>
              </a:rPr>
              <a:t>с конфискацией предмета административного правонарушения;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	на должностных лиц </a:t>
            </a:r>
            <a:r>
              <a:rPr lang="ru-RU" b="1" dirty="0" smtClean="0">
                <a:solidFill>
                  <a:srgbClr val="FF0000"/>
                </a:solidFill>
              </a:rPr>
              <a:t>от четырех тысяч до пяти тысяч рублей </a:t>
            </a:r>
            <a:r>
              <a:rPr lang="ru-RU" dirty="0" smtClean="0">
                <a:solidFill>
                  <a:schemeClr val="bg1"/>
                </a:solidFill>
              </a:rPr>
              <a:t>с конфискацией предмета административного правонарушения;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	на юридических лиц </a:t>
            </a:r>
            <a:r>
              <a:rPr lang="ru-RU" b="1" dirty="0" smtClean="0">
                <a:solidFill>
                  <a:srgbClr val="FF0000"/>
                </a:solidFill>
              </a:rPr>
              <a:t>от сорока тысяч до пятидесяти тысяч рублей </a:t>
            </a:r>
            <a:r>
              <a:rPr lang="ru-RU" dirty="0" smtClean="0">
                <a:solidFill>
                  <a:schemeClr val="bg1"/>
                </a:solidFill>
              </a:rPr>
              <a:t>с конфискацией предмета административного правонарушения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269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64611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АДМИНИСТРАТИВНАЯ </a:t>
            </a:r>
            <a:r>
              <a:rPr lang="ru-RU" sz="2800" b="1" dirty="0" smtClean="0">
                <a:solidFill>
                  <a:srgbClr val="0070C0"/>
                </a:solidFill>
              </a:rPr>
              <a:t>ОТВЕТСТВЕННОСТЬ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764458"/>
            <a:ext cx="10953750" cy="5995350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1" u="sng" dirty="0" smtClean="0">
                <a:solidFill>
                  <a:srgbClr val="FFFF00"/>
                </a:solidFill>
              </a:rPr>
              <a:t>Часть 1 статьи 20.3 КоАП</a:t>
            </a:r>
            <a:endParaRPr lang="ru-RU" b="1" u="sng" dirty="0">
              <a:solidFill>
                <a:srgbClr val="FFFF00"/>
              </a:solidFill>
            </a:endParaRPr>
          </a:p>
          <a:p>
            <a:pPr algn="just"/>
            <a:r>
              <a:rPr lang="ru-RU" dirty="0" smtClean="0"/>
              <a:t>	</a:t>
            </a:r>
            <a:r>
              <a:rPr lang="ru-RU" b="1" u="sng" dirty="0" smtClean="0">
                <a:solidFill>
                  <a:srgbClr val="00B0F0"/>
                </a:solidFill>
              </a:rPr>
              <a:t>Пропаганда</a:t>
            </a:r>
            <a:r>
              <a:rPr lang="ru-RU" dirty="0" smtClean="0">
                <a:solidFill>
                  <a:schemeClr val="bg1"/>
                </a:solidFill>
              </a:rPr>
              <a:t> либо публичное </a:t>
            </a:r>
            <a:r>
              <a:rPr lang="ru-RU" b="1" u="sng" dirty="0" smtClean="0">
                <a:solidFill>
                  <a:srgbClr val="00B0F0"/>
                </a:solidFill>
              </a:rPr>
              <a:t>демонстрирование</a:t>
            </a:r>
            <a:r>
              <a:rPr lang="ru-RU" dirty="0" smtClean="0">
                <a:solidFill>
                  <a:schemeClr val="bg1"/>
                </a:solidFill>
              </a:rPr>
              <a:t> нацистской атрибутики или символики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атрибутики или символики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сходных с нацистской атрибутикой или символикой до степени смешения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атрибутики или символики экстремистских организаций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иных </a:t>
            </a:r>
            <a:r>
              <a:rPr lang="ru-RU" b="1" u="sng" dirty="0" smtClean="0">
                <a:solidFill>
                  <a:srgbClr val="00B0F0"/>
                </a:solidFill>
              </a:rPr>
              <a:t>атрибутики или символики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пропаганда либо публичное демонстрирование которых запрещены федеральными </a:t>
            </a:r>
            <a:r>
              <a:rPr lang="ru-RU" b="1" u="sng" dirty="0" smtClean="0">
                <a:solidFill>
                  <a:srgbClr val="00B0F0"/>
                </a:solidFill>
              </a:rPr>
              <a:t>законами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влечет наложение административного штрафа:</a:t>
            </a:r>
          </a:p>
          <a:p>
            <a:pPr algn="just">
              <a:lnSpc>
                <a:spcPct val="80000"/>
              </a:lnSpc>
            </a:pPr>
            <a:r>
              <a:rPr lang="ru-RU" dirty="0" smtClean="0">
                <a:solidFill>
                  <a:schemeClr val="bg1"/>
                </a:solidFill>
              </a:rPr>
              <a:t>	на граждан </a:t>
            </a:r>
            <a:r>
              <a:rPr lang="ru-RU" b="1" dirty="0" smtClean="0">
                <a:solidFill>
                  <a:srgbClr val="FF0000"/>
                </a:solidFill>
              </a:rPr>
              <a:t>в размере </a:t>
            </a:r>
            <a:r>
              <a:rPr lang="ru-RU" b="1" dirty="0">
                <a:solidFill>
                  <a:srgbClr val="FF0000"/>
                </a:solidFill>
              </a:rPr>
              <a:t>от одной тысячи до двух тысяч рублей </a:t>
            </a:r>
            <a:r>
              <a:rPr lang="ru-RU" dirty="0">
                <a:solidFill>
                  <a:schemeClr val="bg1"/>
                </a:solidFill>
              </a:rPr>
              <a:t>с конфискацией предмета административного правонарушения </a:t>
            </a:r>
            <a:r>
              <a:rPr lang="ru-RU" b="1" dirty="0">
                <a:solidFill>
                  <a:srgbClr val="FF0000"/>
                </a:solidFill>
              </a:rPr>
              <a:t>либо административный арест на срок до пятнадцати суток</a:t>
            </a:r>
            <a:r>
              <a:rPr lang="ru-RU" dirty="0">
                <a:solidFill>
                  <a:schemeClr val="bg1"/>
                </a:solidFill>
              </a:rPr>
              <a:t> с конфискацией предмета административного </a:t>
            </a:r>
            <a:r>
              <a:rPr lang="ru-RU" dirty="0" smtClean="0">
                <a:solidFill>
                  <a:schemeClr val="bg1"/>
                </a:solidFill>
              </a:rPr>
              <a:t>правонарушения;</a:t>
            </a:r>
            <a:endParaRPr lang="ru-RU" dirty="0">
              <a:solidFill>
                <a:schemeClr val="bg1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ru-RU" dirty="0" smtClean="0">
                <a:solidFill>
                  <a:schemeClr val="bg1"/>
                </a:solidFill>
              </a:rPr>
              <a:t>	на должностных лиц </a:t>
            </a:r>
            <a:r>
              <a:rPr lang="ru-RU" b="1" dirty="0" smtClean="0">
                <a:solidFill>
                  <a:srgbClr val="FF0000"/>
                </a:solidFill>
              </a:rPr>
              <a:t>от одной тысячи до четырех тысяч рублей</a:t>
            </a:r>
            <a:r>
              <a:rPr lang="ru-RU" dirty="0" smtClean="0">
                <a:solidFill>
                  <a:schemeClr val="bg1"/>
                </a:solidFill>
              </a:rPr>
              <a:t> с конфискацией предмета административного правонарушения;</a:t>
            </a:r>
          </a:p>
          <a:p>
            <a:pPr algn="just">
              <a:lnSpc>
                <a:spcPct val="80000"/>
              </a:lnSpc>
            </a:pPr>
            <a:r>
              <a:rPr lang="ru-RU" dirty="0" smtClean="0">
                <a:solidFill>
                  <a:schemeClr val="bg1"/>
                </a:solidFill>
              </a:rPr>
              <a:t>	на юридических лиц </a:t>
            </a:r>
            <a:r>
              <a:rPr lang="ru-RU" b="1" dirty="0" smtClean="0">
                <a:solidFill>
                  <a:srgbClr val="FF0000"/>
                </a:solidFill>
              </a:rPr>
              <a:t>от десяти тысяч до пятидесяти тысяч рублей </a:t>
            </a:r>
            <a:r>
              <a:rPr lang="ru-RU" dirty="0" smtClean="0">
                <a:solidFill>
                  <a:schemeClr val="bg1"/>
                </a:solidFill>
              </a:rPr>
              <a:t>с конфискацией предмета административного правонарушения;</a:t>
            </a:r>
            <a:endParaRPr lang="ru-RU" dirty="0">
              <a:solidFill>
                <a:schemeClr val="bg1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ru-RU" dirty="0" smtClean="0">
                <a:solidFill>
                  <a:schemeClr val="bg1"/>
                </a:solidFill>
              </a:rPr>
              <a:t>	на юридических лиц </a:t>
            </a:r>
            <a:r>
              <a:rPr lang="ru-RU" b="1" dirty="0" smtClean="0">
                <a:solidFill>
                  <a:srgbClr val="FF0000"/>
                </a:solidFill>
              </a:rPr>
              <a:t>от сорока тысяч до пятидесяти тысяч рублей </a:t>
            </a:r>
            <a:r>
              <a:rPr lang="ru-RU" dirty="0" smtClean="0">
                <a:solidFill>
                  <a:schemeClr val="bg1"/>
                </a:solidFill>
              </a:rPr>
              <a:t>с конфискацией предмета административного правонарушения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598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64611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АДМИНИСТРАТИВНАЯ </a:t>
            </a:r>
            <a:r>
              <a:rPr lang="ru-RU" sz="2800" b="1" dirty="0" smtClean="0">
                <a:solidFill>
                  <a:srgbClr val="0070C0"/>
                </a:solidFill>
              </a:rPr>
              <a:t>ОТВЕТСТВЕННОСТЬ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963613"/>
            <a:ext cx="10953750" cy="5719377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1" u="sng" dirty="0" smtClean="0">
                <a:solidFill>
                  <a:srgbClr val="FFFF00"/>
                </a:solidFill>
              </a:rPr>
              <a:t>Часть 2 статьи 20.3 КоАП</a:t>
            </a:r>
            <a:endParaRPr lang="ru-RU" b="1" u="sng" dirty="0">
              <a:solidFill>
                <a:srgbClr val="FFFF0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ru-RU" dirty="0"/>
              <a:t>	</a:t>
            </a:r>
            <a:r>
              <a:rPr lang="ru-RU" b="1" u="sng" dirty="0" smtClean="0">
                <a:solidFill>
                  <a:srgbClr val="00B0F0"/>
                </a:solidFill>
              </a:rPr>
              <a:t>Изготовление</a:t>
            </a:r>
            <a:r>
              <a:rPr lang="ru-RU" dirty="0" smtClean="0">
                <a:solidFill>
                  <a:schemeClr val="bg1"/>
                </a:solidFill>
              </a:rPr>
              <a:t> или сбыт в целях пропаганды либо приобретение в целях сбыта или пропаганды </a:t>
            </a:r>
            <a:r>
              <a:rPr lang="ru-RU" b="1" u="sng" dirty="0">
                <a:solidFill>
                  <a:srgbClr val="00B0F0"/>
                </a:solidFill>
              </a:rPr>
              <a:t>нацистской атрибутики или символики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атрибутики или символики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сходных с нацистской атрибутикой или символикой до степени смешения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атрибутики или символики экстремистских организаций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иных атрибутики или символики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пропаганда либо публичное демонстрирование которых запрещены федеральными законами влечет наложение административного штрафа: </a:t>
            </a:r>
          </a:p>
          <a:p>
            <a:pPr algn="just">
              <a:lnSpc>
                <a:spcPct val="100000"/>
              </a:lnSpc>
            </a:pPr>
            <a:r>
              <a:rPr lang="ru-RU" dirty="0">
                <a:solidFill>
                  <a:schemeClr val="bg1"/>
                </a:solidFill>
              </a:rPr>
              <a:t>	</a:t>
            </a:r>
            <a:r>
              <a:rPr lang="ru-RU" dirty="0" smtClean="0">
                <a:solidFill>
                  <a:schemeClr val="bg1"/>
                </a:solidFill>
              </a:rPr>
              <a:t>на граждан в размере </a:t>
            </a:r>
            <a:r>
              <a:rPr lang="ru-RU" b="1" dirty="0">
                <a:solidFill>
                  <a:srgbClr val="FF0000"/>
                </a:solidFill>
              </a:rPr>
              <a:t>от одной тысячи до двух тысяч пятисот рублей </a:t>
            </a:r>
            <a:r>
              <a:rPr lang="ru-RU" dirty="0">
                <a:solidFill>
                  <a:schemeClr val="bg1"/>
                </a:solidFill>
              </a:rPr>
              <a:t>с конфискацией предмета административного правонарушения;</a:t>
            </a:r>
          </a:p>
          <a:p>
            <a:pPr algn="just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</a:rPr>
              <a:t>на должностных лиц </a:t>
            </a:r>
            <a:r>
              <a:rPr lang="ru-RU" b="1" dirty="0" smtClean="0">
                <a:solidFill>
                  <a:srgbClr val="FF0000"/>
                </a:solidFill>
              </a:rPr>
              <a:t>от двух тысяч до пяти тысяч рублей </a:t>
            </a:r>
            <a:r>
              <a:rPr lang="ru-RU" dirty="0" smtClean="0">
                <a:solidFill>
                  <a:schemeClr val="bg1"/>
                </a:solidFill>
              </a:rPr>
              <a:t>с конфискацией предмета административного правонарушения;</a:t>
            </a:r>
          </a:p>
          <a:p>
            <a:pPr algn="just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</a:rPr>
              <a:t>	на юридических лиц </a:t>
            </a:r>
            <a:r>
              <a:rPr lang="ru-RU" b="1" dirty="0" smtClean="0">
                <a:solidFill>
                  <a:srgbClr val="FF0000"/>
                </a:solidFill>
              </a:rPr>
              <a:t>от двадцати тысяч до ста тысяч рублей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с конфискацией предмета административного правонарушения.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99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64611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АДМИНИСТРАТИВНАЯ </a:t>
            </a:r>
            <a:r>
              <a:rPr lang="ru-RU" sz="2800" b="1" dirty="0" smtClean="0">
                <a:solidFill>
                  <a:srgbClr val="0070C0"/>
                </a:solidFill>
              </a:rPr>
              <a:t>ОТВЕТСТВЕННОСТЬ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858667"/>
            <a:ext cx="10953750" cy="5591137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1" u="sng" dirty="0" smtClean="0">
                <a:solidFill>
                  <a:srgbClr val="FFFF00"/>
                </a:solidFill>
              </a:rPr>
              <a:t>Статья 20.3.1 КоАП</a:t>
            </a:r>
            <a:endParaRPr lang="ru-RU" b="1" u="sng" dirty="0">
              <a:solidFill>
                <a:srgbClr val="FFFF0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1"/>
                </a:solidFill>
              </a:rPr>
              <a:t>Действия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направленные на возбуждение ненависти либо вражды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а также на унижение достоинства человека либо группы лиц по признакам пола</a:t>
            </a:r>
            <a:r>
              <a:rPr lang="ru-RU" dirty="0">
                <a:solidFill>
                  <a:schemeClr val="bg1"/>
                </a:solidFill>
              </a:rPr>
              <a:t>, расы, национальности, языка, происхождения, </a:t>
            </a:r>
            <a:r>
              <a:rPr lang="ru-RU" dirty="0" smtClean="0">
                <a:solidFill>
                  <a:schemeClr val="bg1"/>
                </a:solidFill>
              </a:rPr>
              <a:t>отношения к религии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а равно принадлежности к какой-либо социальной группе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совершенные публично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 том числе с использованием средств массовой информации либо информационно-телекоммуникационных сетей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включая сеть "Интернет</a:t>
            </a:r>
            <a:r>
              <a:rPr lang="ru-RU" dirty="0">
                <a:solidFill>
                  <a:schemeClr val="bg1"/>
                </a:solidFill>
              </a:rPr>
              <a:t>", </a:t>
            </a:r>
            <a:r>
              <a:rPr lang="ru-RU" dirty="0" smtClean="0">
                <a:solidFill>
                  <a:schemeClr val="bg1"/>
                </a:solidFill>
              </a:rPr>
              <a:t>если эти действия не содержат уголовно наказуемого </a:t>
            </a:r>
            <a:r>
              <a:rPr lang="ru-RU" b="1" u="sng" dirty="0" smtClean="0">
                <a:solidFill>
                  <a:srgbClr val="00B0F0"/>
                </a:solidFill>
              </a:rPr>
              <a:t>деяния</a:t>
            </a:r>
            <a:r>
              <a:rPr lang="ru-RU" dirty="0" smtClean="0">
                <a:solidFill>
                  <a:schemeClr val="bg1"/>
                </a:solidFill>
              </a:rPr>
              <a:t> влекут наложение административного штрафа:</a:t>
            </a:r>
          </a:p>
          <a:p>
            <a:pPr algn="just">
              <a:lnSpc>
                <a:spcPct val="100000"/>
              </a:lnSpc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1"/>
                </a:solidFill>
              </a:rPr>
              <a:t>на граждан в размере </a:t>
            </a:r>
            <a:r>
              <a:rPr lang="ru-RU" b="1" dirty="0">
                <a:solidFill>
                  <a:srgbClr val="FF0000"/>
                </a:solidFill>
              </a:rPr>
              <a:t>от десяти тысяч до двадцати тысяч рублей</a:t>
            </a:r>
            <a:r>
              <a:rPr lang="ru-RU" dirty="0">
                <a:solidFill>
                  <a:schemeClr val="bg1"/>
                </a:solidFill>
              </a:rPr>
              <a:t>,</a:t>
            </a:r>
            <a:r>
              <a:rPr lang="ru-RU" dirty="0"/>
              <a:t> </a:t>
            </a:r>
            <a:r>
              <a:rPr lang="ru-RU" dirty="0">
                <a:solidFill>
                  <a:schemeClr val="bg1"/>
                </a:solidFill>
              </a:rPr>
              <a:t>или обязательные работы на срок до ста часов, или административный арест на срок до пятнадцати суток;</a:t>
            </a:r>
          </a:p>
          <a:p>
            <a:pPr algn="just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</a:rPr>
              <a:t>	на юридических лиц </a:t>
            </a:r>
            <a:r>
              <a:rPr lang="ru-RU" b="1" dirty="0" smtClean="0">
                <a:solidFill>
                  <a:srgbClr val="FF0000"/>
                </a:solidFill>
              </a:rPr>
              <a:t>от двухсот пятидесяти тысяч до пятисот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тысяч рублей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22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64611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АДМИНИСТРАТИВНАЯ </a:t>
            </a:r>
            <a:r>
              <a:rPr lang="ru-RU" sz="2800" b="1" dirty="0" smtClean="0">
                <a:solidFill>
                  <a:srgbClr val="0070C0"/>
                </a:solidFill>
              </a:rPr>
              <a:t>ОТВЕТСТВЕННОСТЬ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1020763"/>
            <a:ext cx="10953750" cy="5756310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b="1" u="sng" dirty="0" smtClean="0">
                <a:solidFill>
                  <a:srgbClr val="FFFF00"/>
                </a:solidFill>
              </a:rPr>
              <a:t>Статья 20.29 КоАП</a:t>
            </a:r>
            <a:endParaRPr lang="ru-RU" b="1" u="sng" dirty="0">
              <a:solidFill>
                <a:srgbClr val="FFFF0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1"/>
                </a:solidFill>
              </a:rPr>
              <a:t>Массовое </a:t>
            </a:r>
            <a:r>
              <a:rPr lang="ru-RU" b="1" u="sng" dirty="0" smtClean="0">
                <a:solidFill>
                  <a:srgbClr val="00B0F0"/>
                </a:solidFill>
              </a:rPr>
              <a:t>распространение</a:t>
            </a:r>
            <a:r>
              <a:rPr lang="ru-RU" dirty="0" smtClean="0">
                <a:solidFill>
                  <a:schemeClr val="bg1"/>
                </a:solidFill>
              </a:rPr>
              <a:t> экстремистских материалов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включенных в опубликованный федеральный список </a:t>
            </a:r>
            <a:r>
              <a:rPr lang="ru-RU" b="1" u="sng" dirty="0">
                <a:solidFill>
                  <a:srgbClr val="00B0F0"/>
                </a:solidFill>
              </a:rPr>
              <a:t>экстремистских материалов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а равно их производство либо хранение в целях массового распространения влечет наложение административного штрафа:</a:t>
            </a:r>
          </a:p>
          <a:p>
            <a:pPr algn="just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</a:rPr>
              <a:t>	на граждан в размере </a:t>
            </a:r>
            <a:r>
              <a:rPr lang="ru-RU" b="1" dirty="0">
                <a:solidFill>
                  <a:srgbClr val="FF0000"/>
                </a:solidFill>
              </a:rPr>
              <a:t>от одной тысячи до трех тысяч рублей</a:t>
            </a:r>
            <a:r>
              <a:rPr lang="ru-RU" dirty="0">
                <a:solidFill>
                  <a:schemeClr val="bg1"/>
                </a:solidFill>
              </a:rPr>
              <a:t> либо </a:t>
            </a:r>
            <a:r>
              <a:rPr lang="ru-RU" b="1" dirty="0">
                <a:solidFill>
                  <a:srgbClr val="FF0000"/>
                </a:solidFill>
              </a:rPr>
              <a:t>административный арест на срок до пятнадцати суток </a:t>
            </a:r>
            <a:r>
              <a:rPr lang="ru-RU" dirty="0">
                <a:solidFill>
                  <a:schemeClr val="bg1"/>
                </a:solidFill>
              </a:rPr>
              <a:t>с конфискацией указанных материалов и оборудования, использованного для их производства</a:t>
            </a:r>
            <a:r>
              <a:rPr lang="ru-RU" dirty="0" smtClean="0">
                <a:solidFill>
                  <a:schemeClr val="bg1"/>
                </a:solidFill>
              </a:rPr>
              <a:t>;</a:t>
            </a:r>
          </a:p>
          <a:p>
            <a:pPr algn="just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</a:rPr>
              <a:t>	на должностных лиц </a:t>
            </a:r>
            <a:r>
              <a:rPr lang="ru-RU" b="1" dirty="0" smtClean="0">
                <a:solidFill>
                  <a:srgbClr val="FF0000"/>
                </a:solidFill>
              </a:rPr>
              <a:t>от двух тысяч до пяти тысяч рублей </a:t>
            </a:r>
            <a:r>
              <a:rPr lang="ru-RU" dirty="0" smtClean="0">
                <a:solidFill>
                  <a:schemeClr val="bg1"/>
                </a:solidFill>
              </a:rPr>
              <a:t>с конфискацией указанных материалов и оборудования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использованного для их производства;</a:t>
            </a:r>
          </a:p>
          <a:p>
            <a:pPr algn="just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</a:rPr>
              <a:t>	на юридических лиц </a:t>
            </a:r>
            <a:r>
              <a:rPr lang="ru-RU" b="1" dirty="0" smtClean="0">
                <a:solidFill>
                  <a:srgbClr val="FF0000"/>
                </a:solidFill>
              </a:rPr>
              <a:t>от ста тысяч до одного миллиона рублей </a:t>
            </a:r>
            <a:r>
              <a:rPr lang="ru-RU" dirty="0" smtClean="0">
                <a:solidFill>
                  <a:schemeClr val="bg1"/>
                </a:solidFill>
              </a:rPr>
              <a:t>или административное приостановление деятельности на срок до девяноста суток с конфискацией указанных материалов и оборудования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использованного для их производства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673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6461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592138"/>
            <a:ext cx="10953750" cy="6238494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800"/>
              </a:spcBef>
            </a:pPr>
            <a:r>
              <a:rPr lang="ru-RU" b="1" u="sng" dirty="0" smtClean="0">
                <a:solidFill>
                  <a:srgbClr val="FFFF00"/>
                </a:solidFill>
              </a:rPr>
              <a:t>Статья 280 УК</a:t>
            </a:r>
            <a:endParaRPr lang="ru-RU" b="1" u="sng" dirty="0">
              <a:solidFill>
                <a:srgbClr val="FFFF00"/>
              </a:solidFill>
            </a:endParaRPr>
          </a:p>
          <a:p>
            <a:pPr algn="just">
              <a:lnSpc>
                <a:spcPct val="100000"/>
              </a:lnSpc>
              <a:spcBef>
                <a:spcPts val="800"/>
              </a:spcBef>
            </a:pPr>
            <a:r>
              <a:rPr lang="ru-RU" dirty="0"/>
              <a:t>	</a:t>
            </a:r>
            <a:r>
              <a:rPr lang="ru-RU" dirty="0" smtClean="0">
                <a:solidFill>
                  <a:schemeClr val="bg1"/>
                </a:solidFill>
              </a:rPr>
              <a:t>1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smtClean="0">
                <a:solidFill>
                  <a:schemeClr val="bg1"/>
                </a:solidFill>
              </a:rPr>
              <a:t>Публичные </a:t>
            </a:r>
            <a:r>
              <a:rPr lang="ru-RU" b="1" u="sng" dirty="0" smtClean="0">
                <a:solidFill>
                  <a:srgbClr val="00B0F0"/>
                </a:solidFill>
              </a:rPr>
              <a:t>призывы</a:t>
            </a:r>
            <a:r>
              <a:rPr lang="ru-RU" dirty="0" smtClean="0">
                <a:solidFill>
                  <a:schemeClr val="bg1"/>
                </a:solidFill>
              </a:rPr>
              <a:t> к осуществлению экстремистской деятельности наказываются штрафом в размере от ста тысяч до трехсот тысяч рублей или в размере заработной платы или иного дохода осужденного за период от одного года до двух лет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принудительными работами на срок до трех лет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арестом на срок от четырех до шести месяцев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b="1" dirty="0" smtClean="0">
                <a:solidFill>
                  <a:srgbClr val="FF0000"/>
                </a:solidFill>
              </a:rPr>
              <a:t>либо </a:t>
            </a:r>
            <a:r>
              <a:rPr lang="ru-RU" b="1" dirty="0">
                <a:solidFill>
                  <a:srgbClr val="FF0000"/>
                </a:solidFill>
              </a:rPr>
              <a:t>лишением свободы на срок до четырех лет</a:t>
            </a:r>
            <a:r>
              <a:rPr lang="ru-RU" dirty="0"/>
              <a:t> </a:t>
            </a:r>
            <a:r>
              <a:rPr lang="ru-RU" dirty="0">
                <a:solidFill>
                  <a:schemeClr val="bg1"/>
                </a:solidFill>
              </a:rPr>
              <a:t>с лишением права занимать определенные должности или заниматься определенной деятельностью на тот же срок.</a:t>
            </a:r>
          </a:p>
          <a:p>
            <a:pPr algn="just">
              <a:lnSpc>
                <a:spcPct val="100000"/>
              </a:lnSpc>
              <a:spcBef>
                <a:spcPts val="800"/>
              </a:spcBef>
            </a:pPr>
            <a:r>
              <a:rPr lang="ru-RU" dirty="0" smtClean="0">
                <a:solidFill>
                  <a:schemeClr val="bg1"/>
                </a:solidFill>
              </a:rPr>
              <a:t>	2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smtClean="0">
                <a:solidFill>
                  <a:schemeClr val="bg1"/>
                </a:solidFill>
              </a:rPr>
              <a:t>Те же деяния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совершенные с использованием средств массовой информации либо информационно-телекоммуникационных сетей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 том числе сети "Интернет</a:t>
            </a:r>
            <a:r>
              <a:rPr lang="ru-RU" dirty="0">
                <a:solidFill>
                  <a:schemeClr val="bg1"/>
                </a:solidFill>
              </a:rPr>
              <a:t>", </a:t>
            </a:r>
            <a:r>
              <a:rPr lang="ru-RU" dirty="0" smtClean="0">
                <a:solidFill>
                  <a:schemeClr val="bg1"/>
                </a:solidFill>
              </a:rPr>
              <a:t>наказываются принудительными работами на срок до пяти лет с лишением права занимать определенные должности или заниматься определенной деятельностью на </a:t>
            </a:r>
            <a:r>
              <a:rPr lang="ru-RU" dirty="0">
                <a:solidFill>
                  <a:schemeClr val="bg1"/>
                </a:solidFill>
              </a:rPr>
              <a:t>срок до трех лет или без такового либо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лишением свободы на срок до пяти лет </a:t>
            </a:r>
            <a:r>
              <a:rPr lang="ru-RU" dirty="0">
                <a:solidFill>
                  <a:schemeClr val="bg1"/>
                </a:solidFill>
              </a:rPr>
              <a:t>с лишением права занимать определенные должности или заниматься определенной деятельностью на срок до трех лет.</a:t>
            </a:r>
          </a:p>
        </p:txBody>
      </p:sp>
    </p:spTree>
    <p:extLst>
      <p:ext uri="{BB962C8B-B14F-4D97-AF65-F5344CB8AC3E}">
        <p14:creationId xmlns:p14="http://schemas.microsoft.com/office/powerpoint/2010/main" val="332660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6461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806194"/>
            <a:ext cx="10953750" cy="5928665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800"/>
              </a:spcBef>
            </a:pPr>
            <a:r>
              <a:rPr lang="ru-RU" b="1" u="sng" dirty="0" smtClean="0">
                <a:solidFill>
                  <a:srgbClr val="FFFF00"/>
                </a:solidFill>
              </a:rPr>
              <a:t>Статья 280.1 УК</a:t>
            </a:r>
            <a:endParaRPr lang="ru-RU" b="1" u="sng" dirty="0">
              <a:solidFill>
                <a:srgbClr val="FFFF00"/>
              </a:solidFill>
            </a:endParaRPr>
          </a:p>
          <a:p>
            <a:pPr algn="just">
              <a:spcBef>
                <a:spcPts val="800"/>
              </a:spcBef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1"/>
                </a:solidFill>
              </a:rPr>
              <a:t>1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smtClean="0">
                <a:solidFill>
                  <a:schemeClr val="bg1"/>
                </a:solidFill>
              </a:rPr>
              <a:t>Публичные призывы к осуществлению действий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направленных на нарушение территориальной целостности Российской Федерации, наказываются штрафом в размере от ста тысяч до трехсот тысяч рублей или в размере заработной платы или иного дохода осужденного за период от одного года до двух лет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принудительными работами на срок до трех лет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арестом на срок от четырех до шести месяцев</a:t>
            </a:r>
            <a:r>
              <a:rPr lang="ru-RU" dirty="0">
                <a:solidFill>
                  <a:schemeClr val="bg1"/>
                </a:solidFill>
              </a:rPr>
              <a:t>, либо </a:t>
            </a:r>
            <a:r>
              <a:rPr lang="ru-RU" b="1" dirty="0">
                <a:solidFill>
                  <a:srgbClr val="FF0000"/>
                </a:solidFill>
              </a:rPr>
              <a:t>лишением свободы на срок </a:t>
            </a:r>
            <a:r>
              <a:rPr lang="ru-RU" b="1" dirty="0" smtClean="0">
                <a:solidFill>
                  <a:srgbClr val="FF0000"/>
                </a:solidFill>
              </a:rPr>
              <a:t>до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четырех </a:t>
            </a:r>
            <a:r>
              <a:rPr lang="ru-RU" b="1" dirty="0">
                <a:solidFill>
                  <a:srgbClr val="FF0000"/>
                </a:solidFill>
              </a:rPr>
              <a:t>лет </a:t>
            </a:r>
            <a:r>
              <a:rPr lang="ru-RU" dirty="0">
                <a:solidFill>
                  <a:schemeClr val="bg1"/>
                </a:solidFill>
              </a:rPr>
              <a:t>с лишением права занимать определенные должности или заниматься определенной деятельностью на тот </a:t>
            </a:r>
            <a:r>
              <a:rPr lang="ru-RU" dirty="0" smtClean="0">
                <a:solidFill>
                  <a:schemeClr val="bg1"/>
                </a:solidFill>
              </a:rPr>
              <a:t>же срок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pPr algn="just">
              <a:spcBef>
                <a:spcPts val="800"/>
              </a:spcBef>
            </a:pPr>
            <a:r>
              <a:rPr lang="ru-RU" dirty="0" smtClean="0">
                <a:solidFill>
                  <a:schemeClr val="bg1"/>
                </a:solidFill>
              </a:rPr>
              <a:t>	2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smtClean="0">
                <a:solidFill>
                  <a:schemeClr val="bg1"/>
                </a:solidFill>
              </a:rPr>
              <a:t>Те же деяния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совершенные с использованием средств массовой информации либо электронных или информационно-телекоммуникационных сетей(включая сеть "Интернет</a:t>
            </a:r>
            <a:r>
              <a:rPr lang="ru-RU" dirty="0">
                <a:solidFill>
                  <a:schemeClr val="bg1"/>
                </a:solidFill>
              </a:rPr>
              <a:t>"), </a:t>
            </a:r>
            <a:r>
              <a:rPr lang="ru-RU" dirty="0" smtClean="0">
                <a:solidFill>
                  <a:schemeClr val="bg1"/>
                </a:solidFill>
              </a:rPr>
              <a:t>наказываются обязательными работами на срок до четырехсот восьмидесяти часов с лишением права занимать определенные должности или заниматься определенной деятельностью на </a:t>
            </a:r>
            <a:r>
              <a:rPr lang="ru-RU" dirty="0">
                <a:solidFill>
                  <a:schemeClr val="bg1"/>
                </a:solidFill>
              </a:rPr>
              <a:t>срок до трех лет либо </a:t>
            </a:r>
            <a:r>
              <a:rPr lang="ru-RU" b="1" dirty="0">
                <a:solidFill>
                  <a:srgbClr val="FF0000"/>
                </a:solidFill>
              </a:rPr>
              <a:t>лишением свободы на срок до пяти лет </a:t>
            </a:r>
            <a:r>
              <a:rPr lang="ru-RU" dirty="0">
                <a:solidFill>
                  <a:schemeClr val="bg1"/>
                </a:solidFill>
              </a:rPr>
              <a:t>с лишением права занимать определенные должности или заниматься определенной деятельностью на срок до трех лет.</a:t>
            </a:r>
          </a:p>
        </p:txBody>
      </p:sp>
    </p:spTree>
    <p:extLst>
      <p:ext uri="{BB962C8B-B14F-4D97-AF65-F5344CB8AC3E}">
        <p14:creationId xmlns:p14="http://schemas.microsoft.com/office/powerpoint/2010/main" val="307786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6461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909757"/>
            <a:ext cx="10953750" cy="5334656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b="1" u="sng" dirty="0" smtClean="0">
                <a:solidFill>
                  <a:srgbClr val="FFFF00"/>
                </a:solidFill>
              </a:rPr>
              <a:t>Статья 282 УК</a:t>
            </a:r>
            <a:endParaRPr lang="ru-RU" b="1" u="sng" dirty="0">
              <a:solidFill>
                <a:srgbClr val="FFFF0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ru-RU" dirty="0" smtClean="0"/>
              <a:t>	</a:t>
            </a:r>
            <a:r>
              <a:rPr lang="ru-RU" b="1" u="sng" dirty="0" smtClean="0">
                <a:solidFill>
                  <a:srgbClr val="00B0F0"/>
                </a:solidFill>
              </a:rPr>
              <a:t>Действия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направленные на возбуждение ненависти либо вражды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а также на унижение достоинства человека либо группы лиц по признакам пола</a:t>
            </a:r>
            <a:r>
              <a:rPr lang="ru-RU" dirty="0">
                <a:solidFill>
                  <a:schemeClr val="bg1"/>
                </a:solidFill>
              </a:rPr>
              <a:t>, расы, национальности, языка, происхождения, </a:t>
            </a:r>
            <a:r>
              <a:rPr lang="ru-RU" dirty="0" smtClean="0">
                <a:solidFill>
                  <a:schemeClr val="bg1"/>
                </a:solidFill>
              </a:rPr>
              <a:t>отношения к религии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а равно принадлежности к какой-либо социальной группе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совершенные публично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 том числе с использованием средств массовой информации либо информационно-телекоммуникационных сетей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включая сеть "Интернет</a:t>
            </a:r>
            <a:r>
              <a:rPr lang="ru-RU" dirty="0">
                <a:solidFill>
                  <a:schemeClr val="bg1"/>
                </a:solidFill>
              </a:rPr>
              <a:t>", </a:t>
            </a:r>
            <a:r>
              <a:rPr lang="ru-RU" dirty="0" smtClean="0">
                <a:solidFill>
                  <a:schemeClr val="bg1"/>
                </a:solidFill>
              </a:rPr>
              <a:t>лицом после его привлечения к административной ответственности за аналогичное деяние в течение одного года наказываются штрафом в размере от трехсот тысяч до пятисот тысяч рублей или в размере заработной платы или иного дохода осужденного за период от двух до трех лет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принудительными работами на срок от одного года до четырех лет с лишением права занимать определенные должности или заниматься определенной деятельностью на срок до трех лет</a:t>
            </a:r>
            <a:r>
              <a:rPr lang="ru-RU" dirty="0">
                <a:solidFill>
                  <a:schemeClr val="bg1"/>
                </a:solidFill>
              </a:rPr>
              <a:t>, либо </a:t>
            </a:r>
            <a:r>
              <a:rPr lang="ru-RU" b="1" dirty="0">
                <a:solidFill>
                  <a:srgbClr val="FF0000"/>
                </a:solidFill>
              </a:rPr>
              <a:t>лишением свободы на срок от двух до пяти лет.</a:t>
            </a:r>
          </a:p>
        </p:txBody>
      </p:sp>
    </p:spTree>
    <p:extLst>
      <p:ext uri="{BB962C8B-B14F-4D97-AF65-F5344CB8AC3E}">
        <p14:creationId xmlns:p14="http://schemas.microsoft.com/office/powerpoint/2010/main" val="309349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6461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1199484"/>
            <a:ext cx="10953750" cy="5334656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b="1" u="sng" dirty="0" smtClean="0">
                <a:solidFill>
                  <a:srgbClr val="FFFF00"/>
                </a:solidFill>
              </a:rPr>
              <a:t>Статья 282</a:t>
            </a:r>
            <a:r>
              <a:rPr lang="ru-RU" b="1" u="sng" baseline="30000" dirty="0" smtClean="0">
                <a:solidFill>
                  <a:srgbClr val="FFFF00"/>
                </a:solidFill>
              </a:rPr>
              <a:t>1</a:t>
            </a:r>
            <a:r>
              <a:rPr lang="ru-RU" b="1" u="sng" dirty="0" smtClean="0">
                <a:solidFill>
                  <a:srgbClr val="FFFF00"/>
                </a:solidFill>
              </a:rPr>
              <a:t> УК</a:t>
            </a:r>
            <a:endParaRPr lang="ru-RU" b="1" u="sng" dirty="0">
              <a:solidFill>
                <a:srgbClr val="FFFF0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ru-RU" dirty="0"/>
              <a:t>	</a:t>
            </a:r>
            <a:r>
              <a:rPr lang="ru-RU" b="1" u="sng" dirty="0" smtClean="0">
                <a:solidFill>
                  <a:srgbClr val="00B0F0"/>
                </a:solidFill>
              </a:rPr>
              <a:t>Создание</a:t>
            </a:r>
            <a:r>
              <a:rPr lang="ru-RU" dirty="0" smtClean="0">
                <a:solidFill>
                  <a:schemeClr val="bg1"/>
                </a:solidFill>
              </a:rPr>
              <a:t> экстремистского сообщества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то есть организованной группы лиц для подготовки или совершения преступлений экстремистской направленности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а равно </a:t>
            </a:r>
            <a:r>
              <a:rPr lang="ru-RU" b="1" u="sng" dirty="0" smtClean="0">
                <a:solidFill>
                  <a:srgbClr val="00B0F0"/>
                </a:solidFill>
              </a:rPr>
              <a:t>руководство</a:t>
            </a:r>
            <a:r>
              <a:rPr lang="ru-RU" dirty="0" smtClean="0">
                <a:solidFill>
                  <a:schemeClr val="bg1"/>
                </a:solidFill>
              </a:rPr>
              <a:t> таким экстремистским сообществом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его частью или входящими в такое сообщество </a:t>
            </a:r>
            <a:r>
              <a:rPr lang="ru-RU" b="1" u="sng" dirty="0" smtClean="0">
                <a:solidFill>
                  <a:srgbClr val="00B0F0"/>
                </a:solidFill>
              </a:rPr>
              <a:t>структурными подразделениями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а также создание объединения организаторов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руководителей или иных представителей частей или структурных подразделений такого сообщества в целях разработки планов и (или</a:t>
            </a:r>
            <a:r>
              <a:rPr lang="ru-RU" dirty="0">
                <a:solidFill>
                  <a:schemeClr val="bg1"/>
                </a:solidFill>
              </a:rPr>
              <a:t>) </a:t>
            </a:r>
            <a:r>
              <a:rPr lang="ru-RU" dirty="0" smtClean="0">
                <a:solidFill>
                  <a:schemeClr val="bg1"/>
                </a:solidFill>
              </a:rPr>
              <a:t>условий для совершения преступлений экстремистской направленности наказывается штрафом в размере от четырехсот тысяч до восьмисот тысяч рублей или в размере заработной платы или иного дохода осужденного за период от двух до четырех </a:t>
            </a:r>
            <a:r>
              <a:rPr lang="ru-RU" b="1" dirty="0" smtClean="0">
                <a:solidFill>
                  <a:srgbClr val="FF0000"/>
                </a:solidFill>
              </a:rPr>
              <a:t>лет либо </a:t>
            </a:r>
            <a:r>
              <a:rPr lang="ru-RU" b="1" dirty="0">
                <a:solidFill>
                  <a:srgbClr val="FF0000"/>
                </a:solidFill>
              </a:rPr>
              <a:t>лишением свободы на срок от шести до десяти лет</a:t>
            </a:r>
            <a:r>
              <a:rPr lang="ru-RU" dirty="0">
                <a:solidFill>
                  <a:schemeClr val="bg1"/>
                </a:solidFill>
              </a:rPr>
              <a:t> с лишением права занимать определенные должности или заниматься определенной деятельностью на срок до десяти </a:t>
            </a:r>
            <a:r>
              <a:rPr lang="ru-RU" dirty="0" smtClean="0">
                <a:solidFill>
                  <a:schemeClr val="bg1"/>
                </a:solidFill>
              </a:rPr>
              <a:t>лет и с ограничением </a:t>
            </a:r>
            <a:r>
              <a:rPr lang="ru-RU" b="1" dirty="0" smtClean="0">
                <a:solidFill>
                  <a:srgbClr val="FF0000"/>
                </a:solidFill>
              </a:rPr>
              <a:t>свободы на срок от одного года до двух лет.</a:t>
            </a:r>
          </a:p>
        </p:txBody>
      </p:sp>
    </p:spTree>
    <p:extLst>
      <p:ext uri="{BB962C8B-B14F-4D97-AF65-F5344CB8AC3E}">
        <p14:creationId xmlns:p14="http://schemas.microsoft.com/office/powerpoint/2010/main" val="346004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6461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582613"/>
            <a:ext cx="10953750" cy="6238494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ts val="800"/>
              </a:spcBef>
            </a:pPr>
            <a:r>
              <a:rPr lang="ru-RU" b="1" u="sng" dirty="0" smtClean="0">
                <a:solidFill>
                  <a:srgbClr val="FFFF00"/>
                </a:solidFill>
              </a:rPr>
              <a:t>Статья 282</a:t>
            </a:r>
            <a:r>
              <a:rPr lang="ru-RU" b="1" u="sng" baseline="30000" dirty="0" smtClean="0">
                <a:solidFill>
                  <a:srgbClr val="FFFF00"/>
                </a:solidFill>
              </a:rPr>
              <a:t>1</a:t>
            </a:r>
            <a:r>
              <a:rPr lang="ru-RU" b="1" u="sng" dirty="0" smtClean="0">
                <a:solidFill>
                  <a:srgbClr val="FFFF00"/>
                </a:solidFill>
              </a:rPr>
              <a:t> УК</a:t>
            </a:r>
            <a:endParaRPr lang="ru-RU" b="1" u="sng" dirty="0">
              <a:solidFill>
                <a:srgbClr val="FFFF00"/>
              </a:solidFill>
            </a:endParaRPr>
          </a:p>
          <a:p>
            <a:pPr algn="just">
              <a:lnSpc>
                <a:spcPct val="80000"/>
              </a:lnSpc>
              <a:spcBef>
                <a:spcPts val="800"/>
              </a:spcBef>
            </a:pPr>
            <a:r>
              <a:rPr lang="ru-RU" dirty="0"/>
              <a:t>	</a:t>
            </a:r>
            <a:r>
              <a:rPr lang="ru-RU" b="1" u="sng" dirty="0">
                <a:solidFill>
                  <a:srgbClr val="00B0F0"/>
                </a:solidFill>
              </a:rPr>
              <a:t>Склонение,</a:t>
            </a:r>
            <a:r>
              <a:rPr lang="ru-RU" dirty="0" smtClean="0">
                <a:solidFill>
                  <a:schemeClr val="bg1"/>
                </a:solidFill>
              </a:rPr>
              <a:t> вербовка или иное вовлечение лица в </a:t>
            </a:r>
            <a:r>
              <a:rPr lang="ru-RU" b="1" u="sng" dirty="0">
                <a:solidFill>
                  <a:srgbClr val="00B0F0"/>
                </a:solidFill>
              </a:rPr>
              <a:t>деятельность экстремистского сообщества</a:t>
            </a:r>
            <a:r>
              <a:rPr lang="ru-RU" dirty="0" smtClean="0">
                <a:solidFill>
                  <a:schemeClr val="bg1"/>
                </a:solidFill>
              </a:rPr>
              <a:t> наказываются штрафом в размере от трехсот тысяч до семисот тысяч рублей или в размере заработной платы или иного дохода осужденного за период от двух до четырех лет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принудительными работами на срок от двух до пяти лет с лишением права занимать определенные должности или заниматься определенной деятельностью на срок до пяти лет или без такового и с ограничением свободы на срок от одного года до двух лет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b="1" dirty="0">
                <a:solidFill>
                  <a:srgbClr val="FF0000"/>
                </a:solidFill>
              </a:rPr>
              <a:t>либо лишением свободы на срок от четырех до восьми лет с ограничением свободы на срок от одного года до двух лет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 algn="just">
              <a:lnSpc>
                <a:spcPct val="80000"/>
              </a:lnSpc>
              <a:spcBef>
                <a:spcPts val="800"/>
              </a:spcBef>
            </a:pPr>
            <a:r>
              <a:rPr lang="ru-RU" dirty="0" smtClean="0">
                <a:solidFill>
                  <a:schemeClr val="bg1"/>
                </a:solidFill>
              </a:rPr>
              <a:t>	</a:t>
            </a:r>
            <a:r>
              <a:rPr lang="ru-RU" b="1" u="sng" dirty="0" smtClean="0">
                <a:solidFill>
                  <a:srgbClr val="00B0F0"/>
                </a:solidFill>
              </a:rPr>
              <a:t>Участие</a:t>
            </a:r>
            <a:r>
              <a:rPr lang="ru-RU" dirty="0" smtClean="0">
                <a:solidFill>
                  <a:schemeClr val="bg1"/>
                </a:solidFill>
              </a:rPr>
              <a:t> в экстремистском сообществе наказывается штрафом в размере от трехсот тысяч до шестисот тысяч рублей или в размере заработной платы или иного дохода осужденного за период от двух до трех лет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принудительными работами на срок от одного года до четырех лет с лишением права занимать определенные должности или заниматься определенной деятельностью на срок до трех лет или без такового и с ограничением свободы на срок до одного года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</a:t>
            </a:r>
            <a:r>
              <a:rPr lang="ru-RU" b="1" dirty="0">
                <a:solidFill>
                  <a:srgbClr val="FF0000"/>
                </a:solidFill>
              </a:rPr>
              <a:t>лишением свободы на срок от двух до шести лет </a:t>
            </a:r>
            <a:r>
              <a:rPr lang="ru-RU" dirty="0" smtClean="0">
                <a:solidFill>
                  <a:schemeClr val="bg1"/>
                </a:solidFill>
              </a:rPr>
              <a:t>с лишением права занимать определенные должности или заниматься определенной деятельностью на срок до пяти лет или без такового и с </a:t>
            </a:r>
            <a:r>
              <a:rPr lang="ru-RU" dirty="0">
                <a:solidFill>
                  <a:schemeClr val="bg1"/>
                </a:solidFill>
              </a:rPr>
              <a:t>ограничением свободы на срок до одного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403408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6461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1163638"/>
            <a:ext cx="10953750" cy="4632926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b="1" u="sng" dirty="0" smtClean="0">
                <a:solidFill>
                  <a:srgbClr val="FFFF00"/>
                </a:solidFill>
              </a:rPr>
              <a:t>Статья 282</a:t>
            </a:r>
            <a:r>
              <a:rPr lang="ru-RU" b="1" u="sng" baseline="30000" dirty="0" smtClean="0">
                <a:solidFill>
                  <a:srgbClr val="FFFF00"/>
                </a:solidFill>
              </a:rPr>
              <a:t>3</a:t>
            </a:r>
            <a:r>
              <a:rPr lang="ru-RU" b="1" u="sng" dirty="0" smtClean="0">
                <a:solidFill>
                  <a:srgbClr val="FFFF00"/>
                </a:solidFill>
              </a:rPr>
              <a:t> УК</a:t>
            </a:r>
          </a:p>
          <a:p>
            <a:pPr algn="just">
              <a:lnSpc>
                <a:spcPct val="100000"/>
              </a:lnSpc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1"/>
                </a:solidFill>
              </a:rPr>
              <a:t>Предоставление или сбор средств либо оказание финансовых услуг, заведомо предназначенных для </a:t>
            </a:r>
            <a:r>
              <a:rPr lang="ru-RU" b="1" u="sng" dirty="0" smtClean="0">
                <a:solidFill>
                  <a:srgbClr val="00B0F0"/>
                </a:solidFill>
              </a:rPr>
              <a:t>финансирования</a:t>
            </a:r>
            <a:r>
              <a:rPr lang="ru-RU" dirty="0" smtClean="0">
                <a:solidFill>
                  <a:schemeClr val="bg1"/>
                </a:solidFill>
              </a:rPr>
              <a:t> организации, подготовки и совершения хотя бы одного из преступлений экстремистской направленности либо для обеспечения деятельности </a:t>
            </a:r>
            <a:r>
              <a:rPr lang="ru-RU" b="1" u="sng" dirty="0" smtClean="0">
                <a:solidFill>
                  <a:srgbClr val="00B0F0"/>
                </a:solidFill>
              </a:rPr>
              <a:t>экстремистского сообщества </a:t>
            </a:r>
            <a:r>
              <a:rPr lang="ru-RU" dirty="0" smtClean="0">
                <a:solidFill>
                  <a:schemeClr val="bg1"/>
                </a:solidFill>
              </a:rPr>
              <a:t>или </a:t>
            </a:r>
            <a:r>
              <a:rPr lang="ru-RU" b="1" u="sng" dirty="0" smtClean="0">
                <a:solidFill>
                  <a:srgbClr val="00B0F0"/>
                </a:solidFill>
              </a:rPr>
              <a:t>экстремистской организации</a:t>
            </a:r>
            <a:r>
              <a:rPr lang="ru-RU" dirty="0" smtClean="0">
                <a:solidFill>
                  <a:schemeClr val="bg1"/>
                </a:solidFill>
              </a:rPr>
              <a:t>, наказываются штрафом в размере от трехсот тысяч до семисот тысяч рублей или в размере заработной платы или иного дохода осужденного за период от двух до четырех лет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принудительными работами на срок от одного года до четырех лет с лишением права занимать определенные должности или заниматься определенной деятельностью на срок до трех лет или без такового и с ограничением свободы на срок до одного года</a:t>
            </a:r>
            <a:r>
              <a:rPr lang="ru-RU" dirty="0">
                <a:solidFill>
                  <a:schemeClr val="bg1"/>
                </a:solidFill>
              </a:rPr>
              <a:t>, либо </a:t>
            </a:r>
            <a:r>
              <a:rPr lang="ru-RU" b="1" dirty="0">
                <a:solidFill>
                  <a:srgbClr val="FF0000"/>
                </a:solidFill>
              </a:rPr>
              <a:t>лишением свободы на срок от трех до восьми лет.</a:t>
            </a:r>
          </a:p>
        </p:txBody>
      </p:sp>
    </p:spTree>
    <p:extLst>
      <p:ext uri="{BB962C8B-B14F-4D97-AF65-F5344CB8AC3E}">
        <p14:creationId xmlns:p14="http://schemas.microsoft.com/office/powerpoint/2010/main" val="370456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6461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822649"/>
            <a:ext cx="10953750" cy="5795295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ru-RU" b="1" u="sng" dirty="0" smtClean="0">
                <a:solidFill>
                  <a:srgbClr val="FFFF00"/>
                </a:solidFill>
              </a:rPr>
              <a:t>Статья 148 УК</a:t>
            </a:r>
          </a:p>
          <a:p>
            <a:pPr algn="just">
              <a:lnSpc>
                <a:spcPct val="100000"/>
              </a:lnSpc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1"/>
                </a:solidFill>
              </a:rPr>
              <a:t>Публичные действия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выражающие явное не уважение к обществу и совершенные в целях оскорбления религиозных чувств верующих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наказываются штрафом в размере до трехсот тысяч рублей или в размере заработной платы или иного дохода осужденного за период </a:t>
            </a:r>
            <a:r>
              <a:rPr lang="ru-RU" dirty="0">
                <a:solidFill>
                  <a:schemeClr val="bg1"/>
                </a:solidFill>
              </a:rPr>
              <a:t>до двух лет, либо обязательными работами на срок до двухсот сорока часов, либо принудительными работами на срок до одного года, </a:t>
            </a:r>
            <a:r>
              <a:rPr lang="ru-RU" b="1" dirty="0">
                <a:solidFill>
                  <a:srgbClr val="FF0000"/>
                </a:solidFill>
              </a:rPr>
              <a:t>либо лишением свободы на </a:t>
            </a:r>
            <a:r>
              <a:rPr lang="ru-RU" b="1" dirty="0" smtClean="0">
                <a:solidFill>
                  <a:srgbClr val="FF0000"/>
                </a:solidFill>
              </a:rPr>
              <a:t>тот же </a:t>
            </a:r>
            <a:r>
              <a:rPr lang="ru-RU" b="1" dirty="0">
                <a:solidFill>
                  <a:srgbClr val="FF0000"/>
                </a:solidFill>
              </a:rPr>
              <a:t>срок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</a:rPr>
              <a:t>	Деяния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предусмотренные </a:t>
            </a:r>
            <a:r>
              <a:rPr lang="ru-RU" b="1" u="sng" dirty="0" smtClean="0">
                <a:solidFill>
                  <a:srgbClr val="00B0F0"/>
                </a:solidFill>
              </a:rPr>
              <a:t>частью первой </a:t>
            </a:r>
            <a:r>
              <a:rPr lang="ru-RU" dirty="0" smtClean="0">
                <a:solidFill>
                  <a:schemeClr val="bg1"/>
                </a:solidFill>
              </a:rPr>
              <a:t>настоящей статьи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совершенные в местах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специально предназначенных для проведения богослужений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других религиозных обрядов и церемоний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наказываются штрафом в размере до пятисот тысяч рублей или в размере заработной платы или иного дохода осужденного за </a:t>
            </a:r>
            <a:r>
              <a:rPr lang="ru-RU" dirty="0">
                <a:solidFill>
                  <a:schemeClr val="bg1"/>
                </a:solidFill>
              </a:rPr>
              <a:t>период до трех лет, либо обязательными работами на срок до четырехсот восьмидесяти часов, либо принудительными работами на срок до трех лет, </a:t>
            </a:r>
            <a:r>
              <a:rPr lang="ru-RU" b="1" dirty="0">
                <a:solidFill>
                  <a:srgbClr val="FF0000"/>
                </a:solidFill>
              </a:rPr>
              <a:t>либо лишением свободы на тот же срок с </a:t>
            </a:r>
            <a:r>
              <a:rPr lang="ru-RU" b="1" dirty="0" smtClean="0">
                <a:solidFill>
                  <a:srgbClr val="FF0000"/>
                </a:solidFill>
              </a:rPr>
              <a:t>ограничением свободы на срок до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одного года или без такового.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92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6461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601663"/>
            <a:ext cx="10953750" cy="6199509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ts val="800"/>
              </a:spcBef>
            </a:pPr>
            <a:r>
              <a:rPr lang="ru-RU" b="1" u="sng" dirty="0" smtClean="0">
                <a:solidFill>
                  <a:srgbClr val="FFFF00"/>
                </a:solidFill>
              </a:rPr>
              <a:t>Статья 148 УК</a:t>
            </a:r>
          </a:p>
          <a:p>
            <a:pPr algn="just">
              <a:lnSpc>
                <a:spcPct val="80000"/>
              </a:lnSpc>
              <a:spcBef>
                <a:spcPts val="800"/>
              </a:spcBef>
            </a:pPr>
            <a:r>
              <a:rPr lang="ru-RU" dirty="0" smtClean="0"/>
              <a:t>	</a:t>
            </a:r>
            <a:r>
              <a:rPr lang="ru-RU" dirty="0">
                <a:solidFill>
                  <a:schemeClr val="bg1"/>
                </a:solidFill>
              </a:rPr>
              <a:t>Незаконное воспрепятствование деятельности религиозных организаций или проведению богослужений, других религиозных обрядов и </a:t>
            </a:r>
            <a:r>
              <a:rPr lang="ru-RU" dirty="0" smtClean="0">
                <a:solidFill>
                  <a:schemeClr val="bg1"/>
                </a:solidFill>
              </a:rPr>
              <a:t>церемоний наказывается </a:t>
            </a:r>
            <a:r>
              <a:rPr lang="ru-RU" dirty="0">
                <a:solidFill>
                  <a:schemeClr val="bg1"/>
                </a:solidFill>
              </a:rPr>
              <a:t>штрафом в размере до трехсот тысяч рублей или в размере заработной платы или иного дохода осужденного за период до двух лет, либо обязательными работам и на срок до трехсот шестидесяти часов, либо исправительными работами на срок </a:t>
            </a:r>
            <a:r>
              <a:rPr lang="ru-RU" dirty="0" smtClean="0">
                <a:solidFill>
                  <a:schemeClr val="bg1"/>
                </a:solidFill>
              </a:rPr>
              <a:t>до одного года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b="1" dirty="0">
                <a:solidFill>
                  <a:srgbClr val="FF0000"/>
                </a:solidFill>
              </a:rPr>
              <a:t>либо арестом на срок до трех месяцев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 algn="just">
              <a:lnSpc>
                <a:spcPct val="80000"/>
              </a:lnSpc>
              <a:spcBef>
                <a:spcPts val="800"/>
              </a:spcBef>
            </a:pPr>
            <a:r>
              <a:rPr lang="ru-RU" dirty="0" smtClean="0">
                <a:solidFill>
                  <a:schemeClr val="bg1"/>
                </a:solidFill>
              </a:rPr>
              <a:t>	Деяния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предусмотренные </a:t>
            </a:r>
            <a:r>
              <a:rPr lang="ru-RU" b="1" u="sng" dirty="0" smtClean="0">
                <a:solidFill>
                  <a:srgbClr val="00B0F0"/>
                </a:solidFill>
              </a:rPr>
              <a:t>частью третьей</a:t>
            </a:r>
            <a:r>
              <a:rPr lang="ru-RU" b="1" dirty="0" smtClean="0">
                <a:solidFill>
                  <a:srgbClr val="00B0F0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настоящей статьи</a:t>
            </a:r>
            <a:r>
              <a:rPr lang="ru-RU" dirty="0">
                <a:solidFill>
                  <a:schemeClr val="bg1"/>
                </a:solidFill>
              </a:rPr>
              <a:t>, совершенные:</a:t>
            </a:r>
          </a:p>
          <a:p>
            <a:pPr>
              <a:lnSpc>
                <a:spcPct val="80000"/>
              </a:lnSpc>
              <a:spcBef>
                <a:spcPts val="800"/>
              </a:spcBef>
            </a:pPr>
            <a:r>
              <a:rPr lang="ru-RU" dirty="0">
                <a:solidFill>
                  <a:schemeClr val="bg1"/>
                </a:solidFill>
              </a:rPr>
              <a:t>•а) </a:t>
            </a:r>
            <a:r>
              <a:rPr lang="ru-RU" dirty="0" smtClean="0">
                <a:solidFill>
                  <a:schemeClr val="bg1"/>
                </a:solidFill>
              </a:rPr>
              <a:t>лицом с использованием своего служебного положения</a:t>
            </a:r>
            <a:r>
              <a:rPr lang="ru-RU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0000"/>
              </a:lnSpc>
              <a:spcBef>
                <a:spcPts val="800"/>
              </a:spcBef>
            </a:pPr>
            <a:r>
              <a:rPr lang="ru-RU" dirty="0">
                <a:solidFill>
                  <a:schemeClr val="bg1"/>
                </a:solidFill>
              </a:rPr>
              <a:t>•б) </a:t>
            </a:r>
            <a:r>
              <a:rPr lang="ru-RU" dirty="0" smtClean="0">
                <a:solidFill>
                  <a:schemeClr val="bg1"/>
                </a:solidFill>
              </a:rPr>
              <a:t>с применением насилия или с угрозой его применения</a:t>
            </a:r>
            <a:r>
              <a:rPr lang="ru-RU" dirty="0">
                <a:solidFill>
                  <a:schemeClr val="bg1"/>
                </a:solidFill>
              </a:rPr>
              <a:t>, -</a:t>
            </a:r>
          </a:p>
          <a:p>
            <a:pPr algn="just">
              <a:lnSpc>
                <a:spcPct val="80000"/>
              </a:lnSpc>
              <a:spcBef>
                <a:spcPts val="800"/>
              </a:spcBef>
            </a:pPr>
            <a:r>
              <a:rPr lang="ru-RU" dirty="0" smtClean="0">
                <a:solidFill>
                  <a:schemeClr val="bg1"/>
                </a:solidFill>
              </a:rPr>
              <a:t>наказываются штрафом в размере до двухсот тысяч рублей или в размере заработной платы или иного дохода осужденного за период до одного года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обязательными работами на срок до четырехсот восьмидесяти часов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исправительными работами на  срок </a:t>
            </a:r>
            <a:r>
              <a:rPr lang="ru-RU" dirty="0">
                <a:solidFill>
                  <a:schemeClr val="bg1"/>
                </a:solidFill>
              </a:rPr>
              <a:t>до двух лет, либо принудительными работами на срок до одного года, </a:t>
            </a:r>
            <a:r>
              <a:rPr lang="ru-RU" b="1" dirty="0">
                <a:solidFill>
                  <a:srgbClr val="FF0000"/>
                </a:solidFill>
              </a:rPr>
              <a:t>либо лишением свободы на тот же срок </a:t>
            </a:r>
            <a:r>
              <a:rPr lang="ru-RU" dirty="0" smtClean="0">
                <a:solidFill>
                  <a:schemeClr val="bg1"/>
                </a:solidFill>
              </a:rPr>
              <a:t>с лишением права занимать определенные должности или заниматься определенной деятельностью на срок до двух лет.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09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6461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677863"/>
            <a:ext cx="10953750" cy="6071268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ru-RU" b="1" u="sng" dirty="0" smtClean="0">
                <a:solidFill>
                  <a:srgbClr val="FFFF00"/>
                </a:solidFill>
              </a:rPr>
              <a:t>Статья 212 УК</a:t>
            </a:r>
          </a:p>
          <a:p>
            <a:pPr algn="just"/>
            <a:r>
              <a:rPr lang="ru-RU" dirty="0" smtClean="0"/>
              <a:t>	</a:t>
            </a:r>
            <a:r>
              <a:rPr lang="ru-RU" dirty="0" smtClean="0">
                <a:solidFill>
                  <a:schemeClr val="bg1"/>
                </a:solidFill>
              </a:rPr>
              <a:t>Организация массовых беспорядков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сопровождавшихся насилием</a:t>
            </a:r>
            <a:r>
              <a:rPr lang="ru-RU" dirty="0">
                <a:solidFill>
                  <a:schemeClr val="bg1"/>
                </a:solidFill>
              </a:rPr>
              <a:t>, погромами, поджогами, </a:t>
            </a:r>
            <a:r>
              <a:rPr lang="ru-RU" dirty="0" smtClean="0">
                <a:solidFill>
                  <a:schemeClr val="bg1"/>
                </a:solidFill>
              </a:rPr>
              <a:t>уничтожением имущества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применением оружия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взрывных устройств</a:t>
            </a:r>
            <a:r>
              <a:rPr lang="ru-RU" dirty="0">
                <a:solidFill>
                  <a:schemeClr val="bg1"/>
                </a:solidFill>
              </a:rPr>
              <a:t>, взрывчатых, </a:t>
            </a:r>
            <a:r>
              <a:rPr lang="ru-RU" dirty="0" smtClean="0">
                <a:solidFill>
                  <a:schemeClr val="bg1"/>
                </a:solidFill>
              </a:rPr>
              <a:t>отравляющих либо иных веществ и предметов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представляющих опасность для окружающих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а также оказанием вооруженного сопротивления представителю власти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а равно подготовка лица для организации таких массовых беспорядков или </a:t>
            </a:r>
            <a:r>
              <a:rPr lang="ru-RU" dirty="0">
                <a:solidFill>
                  <a:schemeClr val="bg1"/>
                </a:solidFill>
              </a:rPr>
              <a:t>участия в них </a:t>
            </a:r>
            <a:r>
              <a:rPr lang="ru-RU" b="1" dirty="0">
                <a:solidFill>
                  <a:srgbClr val="FF0000"/>
                </a:solidFill>
              </a:rPr>
              <a:t>наказываются лишением свободы на срок от восьми до пятнадцати лет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	Склонение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вербовка или иное вовлечение лица в совершение действий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предусмотренных частью первой настоящей статьи</a:t>
            </a:r>
            <a:r>
              <a:rPr lang="ru-RU" dirty="0">
                <a:solidFill>
                  <a:schemeClr val="bg1"/>
                </a:solidFill>
              </a:rPr>
              <a:t>, н</a:t>
            </a:r>
            <a:r>
              <a:rPr lang="ru-RU" dirty="0" smtClean="0">
                <a:solidFill>
                  <a:schemeClr val="bg1"/>
                </a:solidFill>
              </a:rPr>
              <a:t>аказываются штрафом в размере от трехсот тысяч до семисот тысяч рублей или в размере заработной платы или иного дохода осужденного за период от двух до четырех лет либо без такового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принудительными работами на срок от двух до пяти лет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b="1" dirty="0" smtClean="0">
                <a:solidFill>
                  <a:srgbClr val="FF0000"/>
                </a:solidFill>
              </a:rPr>
              <a:t>либо </a:t>
            </a:r>
            <a:r>
              <a:rPr lang="ru-RU" b="1" dirty="0">
                <a:solidFill>
                  <a:srgbClr val="FF0000"/>
                </a:solidFill>
              </a:rPr>
              <a:t>лишением свободы на срок от пяти до десяти </a:t>
            </a:r>
            <a:r>
              <a:rPr lang="ru-RU" b="1" dirty="0" smtClean="0">
                <a:solidFill>
                  <a:srgbClr val="FF0000"/>
                </a:solidFill>
              </a:rPr>
              <a:t>лет.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	Участие в массовых беспорядках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предусмотренных частью первой настоящей статьи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b="1" dirty="0" smtClean="0">
                <a:solidFill>
                  <a:srgbClr val="FF0000"/>
                </a:solidFill>
              </a:rPr>
              <a:t>наказывается </a:t>
            </a:r>
            <a:r>
              <a:rPr lang="ru-RU" b="1" dirty="0">
                <a:solidFill>
                  <a:srgbClr val="FF0000"/>
                </a:solidFill>
              </a:rPr>
              <a:t>лишением свободы на срок от трех </a:t>
            </a:r>
            <a:r>
              <a:rPr lang="ru-RU" b="1" dirty="0" smtClean="0">
                <a:solidFill>
                  <a:srgbClr val="FF0000"/>
                </a:solidFill>
              </a:rPr>
              <a:t>до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восьми </a:t>
            </a:r>
            <a:r>
              <a:rPr lang="ru-RU" b="1" dirty="0">
                <a:solidFill>
                  <a:srgbClr val="FF0000"/>
                </a:solidFill>
              </a:rPr>
              <a:t>лет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4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6461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639763"/>
            <a:ext cx="10953750" cy="6164627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ru-RU" b="1" u="sng" dirty="0" smtClean="0">
                <a:solidFill>
                  <a:srgbClr val="FFFF00"/>
                </a:solidFill>
              </a:rPr>
              <a:t>Статья 212 УК</a:t>
            </a:r>
          </a:p>
          <a:p>
            <a:pPr algn="just">
              <a:lnSpc>
                <a:spcPct val="100000"/>
              </a:lnSpc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1"/>
                </a:solidFill>
              </a:rPr>
              <a:t>Призывы к массовым беспорядкам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предусмотренным частью первой настоящей статьи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или к участию в них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а равно призывы к насилию над гражданами, наказываются ограничением свободы на срок до двух лет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принудительными работами на срок до двух лет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b="1" dirty="0" smtClean="0">
                <a:solidFill>
                  <a:srgbClr val="FF0000"/>
                </a:solidFill>
              </a:rPr>
              <a:t>либо </a:t>
            </a:r>
            <a:r>
              <a:rPr lang="ru-RU" b="1" dirty="0">
                <a:solidFill>
                  <a:srgbClr val="FF0000"/>
                </a:solidFill>
              </a:rPr>
              <a:t>лишением свободы на тот же срок.</a:t>
            </a:r>
          </a:p>
          <a:p>
            <a:pPr algn="just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</a:rPr>
              <a:t>	Прохождение лицом </a:t>
            </a:r>
            <a:r>
              <a:rPr lang="ru-RU" b="1" u="sng" dirty="0" smtClean="0">
                <a:solidFill>
                  <a:srgbClr val="00B0F0"/>
                </a:solidFill>
              </a:rPr>
              <a:t>обучения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заведомо для обучающегося проводимого в целях организации массовых беспорядков либо участия в них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 том числе </a:t>
            </a:r>
            <a:r>
              <a:rPr lang="ru-RU" b="1" u="sng" dirty="0">
                <a:solidFill>
                  <a:srgbClr val="00B0F0"/>
                </a:solidFill>
              </a:rPr>
              <a:t>приобретение знаний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b="1" u="sng" dirty="0">
                <a:solidFill>
                  <a:srgbClr val="00B0F0"/>
                </a:solidFill>
              </a:rPr>
              <a:t>практических умений и навыков </a:t>
            </a:r>
            <a:r>
              <a:rPr lang="ru-RU" dirty="0" smtClean="0">
                <a:solidFill>
                  <a:schemeClr val="bg1"/>
                </a:solidFill>
              </a:rPr>
              <a:t>входе занятий по физической и психологической подготовке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при изучении способов организации массовых беспорядков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правил обращения с оружием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взрывными устройствами</a:t>
            </a:r>
            <a:r>
              <a:rPr lang="ru-RU" dirty="0">
                <a:solidFill>
                  <a:schemeClr val="bg1"/>
                </a:solidFill>
              </a:rPr>
              <a:t>, взрывчатыми, отравляющими, </a:t>
            </a:r>
            <a:r>
              <a:rPr lang="ru-RU" dirty="0" smtClean="0">
                <a:solidFill>
                  <a:schemeClr val="bg1"/>
                </a:solidFill>
              </a:rPr>
              <a:t>а также иными веществами и предметами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представляющими опасность для окружающих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b="1" dirty="0">
                <a:solidFill>
                  <a:srgbClr val="FF0000"/>
                </a:solidFill>
              </a:rPr>
              <a:t>наказывается лишением свободы на срок от пяти до десяти лет со штрафом в размере до пятисот </a:t>
            </a:r>
            <a:r>
              <a:rPr lang="ru-RU" b="1" dirty="0" smtClean="0">
                <a:solidFill>
                  <a:srgbClr val="FF0000"/>
                </a:solidFill>
              </a:rPr>
              <a:t>тысяч рублей</a:t>
            </a:r>
            <a:r>
              <a:rPr lang="ru-RU" dirty="0" smtClean="0">
                <a:solidFill>
                  <a:schemeClr val="bg1"/>
                </a:solidFill>
              </a:rPr>
              <a:t> либо в размере заработной платы или иного дохода осужденного за период до трех лет либо без такового.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7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к коронавирус повлиял на международный терроризм - Газета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2"/>
          <p:cNvSpPr txBox="1">
            <a:spLocks/>
          </p:cNvSpPr>
          <p:nvPr/>
        </p:nvSpPr>
        <p:spPr>
          <a:xfrm>
            <a:off x="735630" y="548323"/>
            <a:ext cx="10963275" cy="5433145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	</a:t>
            </a:r>
            <a:r>
              <a:rPr lang="ru-RU" sz="4000" b="1" dirty="0">
                <a:solidFill>
                  <a:srgbClr val="FF0000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ТЕРРОРИЗМ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– идеология насилия и практика воздействия на принятие решения органами государственной власти, органами местного самоуправления или </a:t>
            </a:r>
            <a:r>
              <a:rPr lang="ru-RU" sz="4000" b="1" dirty="0" smtClean="0">
                <a:solidFill>
                  <a:schemeClr val="bg1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международными организациями</a:t>
            </a:r>
            <a:r>
              <a:rPr lang="ru-RU" sz="4000" b="1" dirty="0">
                <a:solidFill>
                  <a:schemeClr val="bg1"/>
                </a:solidFill>
                <a:latin typeface="Century" panose="02040604050505020304" pitchFamily="18" charset="0"/>
                <a:ea typeface="+mj-ea"/>
                <a:cs typeface="Courier New" panose="02070309020205020404" pitchFamily="49" charset="0"/>
              </a:rPr>
              <a:t>, связанные с устрашением населения и(или) иными формами противоправных насильственных действий</a:t>
            </a:r>
          </a:p>
          <a:p>
            <a:pPr>
              <a:lnSpc>
                <a:spcPct val="100000"/>
              </a:lnSpc>
            </a:pPr>
            <a:r>
              <a:rPr lang="ru-RU" sz="2000" dirty="0">
                <a:solidFill>
                  <a:srgbClr val="FFFF00"/>
                </a:solidFill>
              </a:rPr>
              <a:t>(ст. 3 Федеральногозаконаот06.03.2006 №35-ФЗ"Опротиводействиитерроризму</a:t>
            </a:r>
            <a:r>
              <a:rPr lang="ru-RU" sz="2000" dirty="0" smtClean="0">
                <a:solidFill>
                  <a:srgbClr val="FFFF00"/>
                </a:solidFill>
              </a:rPr>
              <a:t>").</a:t>
            </a:r>
          </a:p>
        </p:txBody>
      </p:sp>
    </p:spTree>
    <p:extLst>
      <p:ext uri="{BB962C8B-B14F-4D97-AF65-F5344CB8AC3E}">
        <p14:creationId xmlns:p14="http://schemas.microsoft.com/office/powerpoint/2010/main" val="418899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523875" y="461696"/>
            <a:ext cx="10963275" cy="5438275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	</a:t>
            </a:r>
            <a:r>
              <a:rPr lang="ru-RU" sz="4000" b="1" dirty="0" smtClean="0">
                <a:solidFill>
                  <a:srgbClr val="FFFF00"/>
                </a:solidFill>
              </a:rPr>
              <a:t>Федеральный закон от 06.03.2006</a:t>
            </a:r>
          </a:p>
          <a:p>
            <a:pPr>
              <a:lnSpc>
                <a:spcPct val="100000"/>
              </a:lnSpc>
            </a:pP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>
                <a:solidFill>
                  <a:srgbClr val="FFFF00"/>
                </a:solidFill>
              </a:rPr>
              <a:t>N </a:t>
            </a:r>
            <a:r>
              <a:rPr lang="ru-RU" sz="4000" b="1" dirty="0" smtClean="0">
                <a:solidFill>
                  <a:srgbClr val="FFFF00"/>
                </a:solidFill>
              </a:rPr>
              <a:t>35-ФЗ «</a:t>
            </a:r>
            <a:r>
              <a:rPr lang="ru-RU" sz="4000" b="1" dirty="0">
                <a:solidFill>
                  <a:srgbClr val="FFFF00"/>
                </a:solidFill>
              </a:rPr>
              <a:t>Опротиводействиитерроризму</a:t>
            </a:r>
            <a:r>
              <a:rPr lang="ru-RU" sz="4000" b="1" dirty="0" smtClean="0">
                <a:solidFill>
                  <a:srgbClr val="FFFF00"/>
                </a:solidFill>
              </a:rPr>
              <a:t>»</a:t>
            </a:r>
          </a:p>
          <a:p>
            <a:pPr algn="just">
              <a:lnSpc>
                <a:spcPct val="150000"/>
              </a:lnSpc>
            </a:pPr>
            <a:r>
              <a:rPr lang="ru-RU" sz="2800" dirty="0" smtClean="0"/>
              <a:t>	</a:t>
            </a:r>
            <a:r>
              <a:rPr lang="ru-RU" sz="2800" dirty="0" smtClean="0">
                <a:solidFill>
                  <a:schemeClr val="bg1"/>
                </a:solidFill>
              </a:rPr>
              <a:t>Устанавливает основные принципы противодействия терроризму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smtClean="0">
                <a:solidFill>
                  <a:schemeClr val="bg1"/>
                </a:solidFill>
              </a:rPr>
              <a:t>правовые и организационные основы профилактики терроризма и борьбы с ним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smtClean="0">
                <a:solidFill>
                  <a:schemeClr val="bg1"/>
                </a:solidFill>
              </a:rPr>
              <a:t>минимизации и (</a:t>
            </a:r>
            <a:r>
              <a:rPr lang="ru-RU" sz="2800" dirty="0">
                <a:solidFill>
                  <a:schemeClr val="bg1"/>
                </a:solidFill>
              </a:rPr>
              <a:t>или) </a:t>
            </a:r>
            <a:r>
              <a:rPr lang="ru-RU" sz="2800" dirty="0" smtClean="0">
                <a:solidFill>
                  <a:schemeClr val="bg1"/>
                </a:solidFill>
              </a:rPr>
              <a:t>ликвидации последствий проявлений терроризма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smtClean="0">
                <a:solidFill>
                  <a:schemeClr val="bg1"/>
                </a:solidFill>
              </a:rPr>
              <a:t>а также правовые и организационные основы применения Вооруженных Сил Российской Федерации в борьбе с терроризмом</a:t>
            </a:r>
            <a:r>
              <a:rPr lang="ru-RU" sz="2800" dirty="0">
                <a:solidFill>
                  <a:schemeClr val="bg1"/>
                </a:solidFill>
              </a:rPr>
              <a:t>. 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99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2"/>
            <a:ext cx="10953750" cy="938127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 ЗА</a:t>
            </a:r>
          </a:p>
          <a:p>
            <a:pPr>
              <a:spcBef>
                <a:spcPts val="30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ПРЕСТУПЛЕНИЯ ТЕРРОРИСТИЧЕСКОЙ НАПРАВЛЕННОСТИ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1158790"/>
            <a:ext cx="10953750" cy="5608578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ru-RU" b="1" u="sng" dirty="0" smtClean="0">
                <a:solidFill>
                  <a:srgbClr val="FFFF00"/>
                </a:solidFill>
              </a:rPr>
              <a:t>Статья 205. «Террористический акт»</a:t>
            </a:r>
          </a:p>
          <a:p>
            <a:pPr algn="just"/>
            <a:r>
              <a:rPr lang="ru-RU" dirty="0" smtClean="0"/>
              <a:t>	</a:t>
            </a:r>
            <a:r>
              <a:rPr lang="ru-RU" dirty="0" smtClean="0">
                <a:solidFill>
                  <a:schemeClr val="bg1"/>
                </a:solidFill>
              </a:rPr>
              <a:t>Совершение взрыва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поджога или иных действий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устрашающих население и создающих опасность гибели человека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причинения значительного имущественного ущерба либо наступления иных тяжких последствий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 целях дестабилизации деятельности органов власти или международных организаций либо воздействия на принятие ими решений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а также угроза совершения указанных действий в целях воздействия на принятие решений органами власти или международными организациями, </a:t>
            </a:r>
            <a:r>
              <a:rPr lang="ru-RU" b="1" dirty="0" smtClean="0">
                <a:solidFill>
                  <a:srgbClr val="FF0000"/>
                </a:solidFill>
              </a:rPr>
              <a:t>наказываются </a:t>
            </a:r>
            <a:r>
              <a:rPr lang="ru-RU" b="1" dirty="0">
                <a:solidFill>
                  <a:srgbClr val="FF0000"/>
                </a:solidFill>
              </a:rPr>
              <a:t>лишением свободы на срок от десяти до пятнадцати лет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 algn="just">
              <a:lnSpc>
                <a:spcPct val="80000"/>
              </a:lnSpc>
            </a:pPr>
            <a:r>
              <a:rPr lang="ru-RU" dirty="0" smtClean="0">
                <a:solidFill>
                  <a:schemeClr val="bg1"/>
                </a:solidFill>
              </a:rPr>
              <a:t>	Те же деяния: а</a:t>
            </a:r>
            <a:r>
              <a:rPr lang="ru-RU" dirty="0">
                <a:solidFill>
                  <a:schemeClr val="bg1"/>
                </a:solidFill>
              </a:rPr>
              <a:t>) </a:t>
            </a:r>
            <a:r>
              <a:rPr lang="ru-RU" dirty="0" smtClean="0">
                <a:solidFill>
                  <a:schemeClr val="bg1"/>
                </a:solidFill>
              </a:rPr>
              <a:t>совершенные группой лиц по предварительному сговору или организованной группой</a:t>
            </a:r>
            <a:r>
              <a:rPr lang="ru-RU" dirty="0">
                <a:solidFill>
                  <a:schemeClr val="bg1"/>
                </a:solidFill>
              </a:rPr>
              <a:t>;</a:t>
            </a:r>
          </a:p>
          <a:p>
            <a:pPr algn="just">
              <a:lnSpc>
                <a:spcPct val="80000"/>
              </a:lnSpc>
            </a:pPr>
            <a:r>
              <a:rPr lang="ru-RU" dirty="0" smtClean="0">
                <a:solidFill>
                  <a:schemeClr val="bg1"/>
                </a:solidFill>
              </a:rPr>
              <a:t>	б</a:t>
            </a:r>
            <a:r>
              <a:rPr lang="ru-RU" dirty="0">
                <a:solidFill>
                  <a:schemeClr val="bg1"/>
                </a:solidFill>
              </a:rPr>
              <a:t>) </a:t>
            </a:r>
            <a:r>
              <a:rPr lang="ru-RU" dirty="0" smtClean="0">
                <a:solidFill>
                  <a:schemeClr val="bg1"/>
                </a:solidFill>
              </a:rPr>
              <a:t>повлекшие по неосторожности смерть человека</a:t>
            </a:r>
            <a:r>
              <a:rPr lang="ru-RU" dirty="0">
                <a:solidFill>
                  <a:schemeClr val="bg1"/>
                </a:solidFill>
              </a:rPr>
              <a:t>;</a:t>
            </a:r>
          </a:p>
          <a:p>
            <a:pPr algn="just">
              <a:lnSpc>
                <a:spcPct val="80000"/>
              </a:lnSpc>
            </a:pPr>
            <a:r>
              <a:rPr lang="ru-RU" dirty="0" smtClean="0">
                <a:solidFill>
                  <a:schemeClr val="bg1"/>
                </a:solidFill>
              </a:rPr>
              <a:t>	в</a:t>
            </a:r>
            <a:r>
              <a:rPr lang="ru-RU" dirty="0">
                <a:solidFill>
                  <a:schemeClr val="bg1"/>
                </a:solidFill>
              </a:rPr>
              <a:t>) </a:t>
            </a:r>
            <a:r>
              <a:rPr lang="ru-RU" dirty="0" smtClean="0">
                <a:solidFill>
                  <a:schemeClr val="bg1"/>
                </a:solidFill>
              </a:rPr>
              <a:t>повлекшие причинение значительного имущественного ущерба либо наступление иных тяжких последствий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b="1" dirty="0">
                <a:solidFill>
                  <a:srgbClr val="FF0000"/>
                </a:solidFill>
              </a:rPr>
              <a:t>наказываются лишением свободы на срок от двенадцати до двадцати лет </a:t>
            </a:r>
            <a:r>
              <a:rPr lang="ru-RU" dirty="0">
                <a:solidFill>
                  <a:schemeClr val="bg1"/>
                </a:solidFill>
              </a:rPr>
              <a:t>с ограничением свободы на срок от одного года до двух лет.</a:t>
            </a:r>
          </a:p>
        </p:txBody>
      </p:sp>
    </p:spTree>
    <p:extLst>
      <p:ext uri="{BB962C8B-B14F-4D97-AF65-F5344CB8AC3E}">
        <p14:creationId xmlns:p14="http://schemas.microsoft.com/office/powerpoint/2010/main" val="278366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2"/>
            <a:ext cx="10953750" cy="961023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 ЗА</a:t>
            </a:r>
          </a:p>
          <a:p>
            <a:pPr>
              <a:spcBef>
                <a:spcPts val="30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ПРЕСТУПЛЕНИЯ ТЕРРОРИСТИЧЕСКОЙ НАПРАВЛЕННОСТИ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1363663"/>
            <a:ext cx="10953750" cy="4022502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</a:rPr>
              <a:t>Деяния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предусмотренные частями первой или второй настоящей статьи,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если они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pPr algn="just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</a:rPr>
              <a:t>	а</a:t>
            </a:r>
            <a:r>
              <a:rPr lang="ru-RU" dirty="0">
                <a:solidFill>
                  <a:schemeClr val="bg1"/>
                </a:solidFill>
              </a:rPr>
              <a:t>) </a:t>
            </a:r>
            <a:r>
              <a:rPr lang="ru-RU" dirty="0" smtClean="0">
                <a:solidFill>
                  <a:schemeClr val="bg1"/>
                </a:solidFill>
              </a:rPr>
              <a:t>сопряжены с посягательством на объекты использования атомной энергии либо с использованием ядерных материалов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радиоактивных веществ или источников радиоактивного излучения либо ядовитых</a:t>
            </a:r>
            <a:r>
              <a:rPr lang="ru-RU" dirty="0">
                <a:solidFill>
                  <a:schemeClr val="bg1"/>
                </a:solidFill>
              </a:rPr>
              <a:t>, отравляющих, токсичных, </a:t>
            </a:r>
            <a:r>
              <a:rPr lang="ru-RU" dirty="0" smtClean="0">
                <a:solidFill>
                  <a:schemeClr val="bg1"/>
                </a:solidFill>
              </a:rPr>
              <a:t>опасных химических или биологических веществ</a:t>
            </a:r>
            <a:r>
              <a:rPr lang="ru-RU" dirty="0">
                <a:solidFill>
                  <a:schemeClr val="bg1"/>
                </a:solidFill>
              </a:rPr>
              <a:t>;</a:t>
            </a:r>
          </a:p>
          <a:p>
            <a:pPr algn="just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</a:rPr>
              <a:t>	б</a:t>
            </a:r>
            <a:r>
              <a:rPr lang="ru-RU" dirty="0">
                <a:solidFill>
                  <a:schemeClr val="bg1"/>
                </a:solidFill>
              </a:rPr>
              <a:t>) </a:t>
            </a:r>
            <a:r>
              <a:rPr lang="ru-RU" dirty="0" smtClean="0">
                <a:solidFill>
                  <a:schemeClr val="bg1"/>
                </a:solidFill>
              </a:rPr>
              <a:t>повлекли умышленное причинение смерти человеку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b="1" dirty="0" smtClean="0">
                <a:solidFill>
                  <a:srgbClr val="FF0000"/>
                </a:solidFill>
              </a:rPr>
              <a:t>наказываются </a:t>
            </a:r>
            <a:r>
              <a:rPr lang="ru-RU" b="1" dirty="0">
                <a:solidFill>
                  <a:srgbClr val="FF0000"/>
                </a:solidFill>
              </a:rPr>
              <a:t>лишением свободы на срок от пятнадцати до двадцати лет с ограничением свободы на срок от одного года до двух лет или пожизненным лишением свободы.</a:t>
            </a:r>
          </a:p>
        </p:txBody>
      </p:sp>
    </p:spTree>
    <p:extLst>
      <p:ext uri="{BB962C8B-B14F-4D97-AF65-F5344CB8AC3E}">
        <p14:creationId xmlns:p14="http://schemas.microsoft.com/office/powerpoint/2010/main" val="171025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2"/>
            <a:ext cx="10953750" cy="916653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 ЗА</a:t>
            </a:r>
          </a:p>
          <a:p>
            <a:pPr>
              <a:spcBef>
                <a:spcPts val="30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ПРЕСТУПЛЕНИЯ ТЕРРОРИСТИЧЕСКОЙ НАПРАВЛЕННОСТИ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1137316"/>
            <a:ext cx="10953750" cy="5647563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ts val="800"/>
              </a:spcBef>
            </a:pPr>
            <a:r>
              <a:rPr lang="ru-RU" b="1" u="sng" dirty="0" smtClean="0">
                <a:solidFill>
                  <a:srgbClr val="FFFF00"/>
                </a:solidFill>
              </a:rPr>
              <a:t>Статья 205.1. «Содействие террористической деятельности»</a:t>
            </a:r>
          </a:p>
          <a:p>
            <a:pPr algn="just">
              <a:lnSpc>
                <a:spcPct val="80000"/>
              </a:lnSpc>
              <a:spcBef>
                <a:spcPts val="800"/>
              </a:spcBef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1"/>
                </a:solidFill>
              </a:rPr>
              <a:t>Склонение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вербовка или иное вовлечение лица в совершение хотя бы одного из преступлений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предусмотренных статьей 205.2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частями первой и второй стать и 206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статьей 208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частями первой-третьей статьи 211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статьями 220</a:t>
            </a:r>
            <a:r>
              <a:rPr lang="ru-RU" dirty="0">
                <a:solidFill>
                  <a:schemeClr val="bg1"/>
                </a:solidFill>
              </a:rPr>
              <a:t>, 221, 277, 278, 279 </a:t>
            </a:r>
            <a:r>
              <a:rPr lang="ru-RU" dirty="0" smtClean="0">
                <a:solidFill>
                  <a:schemeClr val="bg1"/>
                </a:solidFill>
              </a:rPr>
              <a:t>и 360 настоящего Кодекса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вооружение или подготовка лица в целях совершения хотя бы одного из указанных преступлений, наказываются </a:t>
            </a:r>
            <a:r>
              <a:rPr lang="ru-RU" b="1" dirty="0" smtClean="0">
                <a:solidFill>
                  <a:srgbClr val="FF0000"/>
                </a:solidFill>
              </a:rPr>
              <a:t>лишением свободы на срок от пяти до пятнадцати лет </a:t>
            </a:r>
            <a:r>
              <a:rPr lang="ru-RU" dirty="0" smtClean="0">
                <a:solidFill>
                  <a:schemeClr val="bg1"/>
                </a:solidFill>
              </a:rPr>
              <a:t>со штрафом в размере до пятисот тысяч рублей либо в размере заработной платы или иного дохода осужденного за период до трех лет либо без такового.</a:t>
            </a:r>
          </a:p>
          <a:p>
            <a:pPr algn="just">
              <a:lnSpc>
                <a:spcPct val="80000"/>
              </a:lnSpc>
              <a:spcBef>
                <a:spcPts val="800"/>
              </a:spcBef>
            </a:pPr>
            <a:r>
              <a:rPr lang="ru-RU" dirty="0" smtClean="0">
                <a:solidFill>
                  <a:schemeClr val="bg1"/>
                </a:solidFill>
              </a:rPr>
              <a:t>	Склонение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вербовка или иное вовлечение лица в совершение хо </a:t>
            </a:r>
            <a:r>
              <a:rPr lang="ru-RU" dirty="0" err="1" smtClean="0">
                <a:solidFill>
                  <a:schemeClr val="bg1"/>
                </a:solidFill>
              </a:rPr>
              <a:t>тябы</a:t>
            </a:r>
            <a:r>
              <a:rPr lang="ru-RU" dirty="0" smtClean="0">
                <a:solidFill>
                  <a:schemeClr val="bg1"/>
                </a:solidFill>
              </a:rPr>
              <a:t> одного из преступлений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предусмотренных статьями 205</a:t>
            </a:r>
            <a:r>
              <a:rPr lang="ru-RU" dirty="0">
                <a:solidFill>
                  <a:schemeClr val="bg1"/>
                </a:solidFill>
              </a:rPr>
              <a:t>, 205.3, 205.4, 205.5, </a:t>
            </a:r>
            <a:r>
              <a:rPr lang="ru-RU" dirty="0" smtClean="0">
                <a:solidFill>
                  <a:schemeClr val="bg1"/>
                </a:solidFill>
              </a:rPr>
              <a:t>частями третьей и четвертой статьи 206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частью четвертой статьи 211 настоящего Кодекса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вооружение или подготовка лица в целях совершения хотя бы одного из указанных преступлений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а равно финансирование терроризма, наказываются </a:t>
            </a:r>
            <a:r>
              <a:rPr lang="ru-RU" b="1" dirty="0" smtClean="0">
                <a:solidFill>
                  <a:srgbClr val="FF0000"/>
                </a:solidFill>
              </a:rPr>
              <a:t>лишением свободы на срок от восьми до пятнадцати лет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со штрафом в размере от трехсот тысяч до семисот тысяч рублей либо в размере заработной платы или иного дохода осужденного за период от двух до четырех лет либо без такового или пожизненным лишением свободы.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00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932888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 ЗА</a:t>
            </a:r>
          </a:p>
          <a:p>
            <a:pPr>
              <a:spcBef>
                <a:spcPts val="30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ПРЕСТУПЛЕНИЯ ТЕРРОРИСТИЧЕСКОЙ НАПРАВЛЕННОСТИ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1258546"/>
            <a:ext cx="10953750" cy="5352097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ru-RU" b="1" u="sng" dirty="0" smtClean="0">
                <a:solidFill>
                  <a:srgbClr val="FFFF00"/>
                </a:solidFill>
              </a:rPr>
              <a:t>Статья 205.2 «Публичные призывы к осуществлению террористической деятельности, публичное оправдание терроризма или пропаганда терроризма» </a:t>
            </a:r>
          </a:p>
          <a:p>
            <a:pPr algn="just">
              <a:lnSpc>
                <a:spcPct val="100000"/>
              </a:lnSpc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1"/>
                </a:solidFill>
              </a:rPr>
              <a:t>Публичные призывы к осуществлению террористической деятельности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публичное оправдание терроризма или пропаганда терроризма, наказываются штрафом в размере от ста тысяч до пятисот тысяч рублей либо в размере заработной платы или иного дохода осужденного за период до трех лет либо </a:t>
            </a:r>
            <a:r>
              <a:rPr lang="ru-RU" b="1" dirty="0" smtClean="0">
                <a:solidFill>
                  <a:srgbClr val="FF0000"/>
                </a:solidFill>
              </a:rPr>
              <a:t>лишением свободы на срок от двух до пяти лет.</a:t>
            </a:r>
          </a:p>
          <a:p>
            <a:pPr algn="just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</a:rPr>
              <a:t>	Те же деяния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совершенные с использованием средств массовой информации либо электронных или информационно-телекоммуникационных сетей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 том числе сети "Интернет</a:t>
            </a:r>
            <a:r>
              <a:rPr lang="ru-RU" dirty="0">
                <a:solidFill>
                  <a:schemeClr val="bg1"/>
                </a:solidFill>
              </a:rPr>
              <a:t>", </a:t>
            </a:r>
            <a:r>
              <a:rPr lang="ru-RU" dirty="0" smtClean="0">
                <a:solidFill>
                  <a:schemeClr val="bg1"/>
                </a:solidFill>
              </a:rPr>
              <a:t>наказываются штрафом в размере от трехсот тысяч до одного миллиона рублей или в размере заработной платы или иного дохода осужденного за период от трех до пяти лет либо </a:t>
            </a:r>
            <a:r>
              <a:rPr lang="ru-RU" b="1" dirty="0" smtClean="0">
                <a:solidFill>
                  <a:srgbClr val="FF0000"/>
                </a:solidFill>
              </a:rPr>
              <a:t>лишением свободы на срок от пяти до семи лет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с лишением права занимать определенные должности или заниматься определенной деятельностью на срок до пяти лет.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69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220663"/>
            <a:ext cx="10953750" cy="904752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 ЗА</a:t>
            </a:r>
          </a:p>
          <a:p>
            <a:pPr>
              <a:spcBef>
                <a:spcPts val="30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ПРЕСТУПЛЕНИЯ ТЕРРОРИСТИЧЕСКОЙ НАПРАВЛЕННОСТИ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1439863"/>
            <a:ext cx="10953750" cy="4854525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ru-RU" b="1" u="sng" dirty="0" smtClean="0">
                <a:solidFill>
                  <a:srgbClr val="FFFF00"/>
                </a:solidFill>
              </a:rPr>
              <a:t>Статья 205.3 «Прохождение обучения в целях осуществления террористической деятельности»</a:t>
            </a:r>
          </a:p>
          <a:p>
            <a:pPr algn="just">
              <a:lnSpc>
                <a:spcPct val="100000"/>
              </a:lnSpc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1"/>
                </a:solidFill>
              </a:rPr>
              <a:t>Прохождение лицом обучения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заведомо для обучающегося проводимого в целях осуществления террористической деятельности либо совершения одного из преступлений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предусмотренных статьями 205.1</a:t>
            </a:r>
            <a:r>
              <a:rPr lang="ru-RU" dirty="0">
                <a:solidFill>
                  <a:schemeClr val="bg1"/>
                </a:solidFill>
              </a:rPr>
              <a:t>, 206, 208, 211, 277, 278, 279, 360 </a:t>
            </a:r>
            <a:r>
              <a:rPr lang="ru-RU" dirty="0" smtClean="0">
                <a:solidFill>
                  <a:schemeClr val="bg1"/>
                </a:solidFill>
              </a:rPr>
              <a:t>и 361 настоящего Кодекса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 том числе приобретение знаний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практических умений и навыков входе занятий по физической и психологической подготовке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при изучении способов совершения указанных преступлений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правило обращения с оружием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взрывными устройствами</a:t>
            </a:r>
            <a:r>
              <a:rPr lang="ru-RU" dirty="0">
                <a:solidFill>
                  <a:schemeClr val="bg1"/>
                </a:solidFill>
              </a:rPr>
              <a:t>, взрывчатыми, отравляющими, </a:t>
            </a:r>
            <a:r>
              <a:rPr lang="ru-RU" dirty="0" smtClean="0">
                <a:solidFill>
                  <a:schemeClr val="bg1"/>
                </a:solidFill>
              </a:rPr>
              <a:t>а также иными веществами и предметами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представляющими опасность для окружающих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наказывается </a:t>
            </a:r>
            <a:r>
              <a:rPr lang="ru-RU" b="1" dirty="0" smtClean="0">
                <a:solidFill>
                  <a:srgbClr val="FF0000"/>
                </a:solidFill>
              </a:rPr>
              <a:t>лишением свободы на срок от пятнадцати до двадцати лет </a:t>
            </a:r>
            <a:r>
              <a:rPr lang="ru-RU" dirty="0" smtClean="0">
                <a:solidFill>
                  <a:schemeClr val="bg1"/>
                </a:solidFill>
              </a:rPr>
              <a:t>с ограничением свободы на срок от одного года до двух лет или пожизненным лишением свободы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259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144463"/>
            <a:ext cx="10953750" cy="924682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 ЗА</a:t>
            </a:r>
          </a:p>
          <a:p>
            <a:pPr>
              <a:spcBef>
                <a:spcPts val="30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ПРЕСТУПЛЕНИЯ ТЕРРОРИСТИЧЕСКОЙ НАПРАВЛЕННОСТИ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964825"/>
            <a:ext cx="10953750" cy="5869162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00"/>
              </a:spcBef>
            </a:pPr>
            <a:r>
              <a:rPr lang="ru-RU" b="1" u="sng" dirty="0" smtClean="0">
                <a:solidFill>
                  <a:srgbClr val="FFFF00"/>
                </a:solidFill>
              </a:rPr>
              <a:t>Статья 207 «Заведомо ложное сообщение об акте терроризма»</a:t>
            </a:r>
            <a:r>
              <a:rPr lang="ru-RU" dirty="0" smtClean="0">
                <a:solidFill>
                  <a:srgbClr val="FFC000"/>
                </a:solidFill>
              </a:rPr>
              <a:t>	</a:t>
            </a:r>
            <a:endParaRPr lang="ru-RU" dirty="0">
              <a:solidFill>
                <a:srgbClr val="FFC000"/>
              </a:solidFill>
            </a:endParaRPr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1"/>
                </a:solidFill>
              </a:rPr>
              <a:t>Заведомо ложное сообщение о готовящихся взрыве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поджоге или иных действиях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создающих опасность гибели людей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причинения значительного имущественного ущерба либо наступления иных общественно опасных последствий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совершенное из хулиганских побуждений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наказывается штрафом в размере от двухсот тысяч до пятисот тысяч рублей или в размере заработной платы или иного дохода осужденного за период от одного года до восемнадцати месяцев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либо </a:t>
            </a:r>
            <a:r>
              <a:rPr lang="ru-RU" b="1" dirty="0" smtClean="0">
                <a:solidFill>
                  <a:srgbClr val="FF0000"/>
                </a:solidFill>
              </a:rPr>
              <a:t>ограничением свободы на срок до трех лет</a:t>
            </a:r>
            <a:r>
              <a:rPr lang="ru-RU" dirty="0">
                <a:solidFill>
                  <a:srgbClr val="FF0000"/>
                </a:solidFill>
              </a:rPr>
              <a:t>,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либо принудительными работами на срок от двух до трех лет.</a:t>
            </a:r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r>
              <a:rPr lang="ru-RU" dirty="0" smtClean="0">
                <a:solidFill>
                  <a:schemeClr val="bg1"/>
                </a:solidFill>
              </a:rPr>
              <a:t>	Деяние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предусмотренное частью первой настоящей статьи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совершенное в отношении объектов социальной инфраструктуры либо повлекшее причинение крупного ущерба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наказывается штрафом в размере от пятисот тысяч до семисот тысяч рублей или в размере заработной платы или иного дохода осужденного за период от одного года до двух лет либо </a:t>
            </a:r>
            <a:r>
              <a:rPr lang="ru-RU" b="1" dirty="0" smtClean="0">
                <a:solidFill>
                  <a:srgbClr val="FF0000"/>
                </a:solidFill>
              </a:rPr>
              <a:t>лишением свободы на срок от трех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до пяти лет.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3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1525" y="173037"/>
            <a:ext cx="10953750" cy="962025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УГОЛОВНАЯ ОТВЕТСТВЕННОСТЬ ЗА</a:t>
            </a:r>
          </a:p>
          <a:p>
            <a:pPr>
              <a:spcBef>
                <a:spcPts val="30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ПРЕСТУПЛЕНИЯ ТЕРРОРИСТИЧЕСКОЙ НАПРАВЛЕННОСТИ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71525" y="1135063"/>
            <a:ext cx="10953750" cy="5480337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ru-RU" b="1" u="sng" dirty="0" smtClean="0">
                <a:solidFill>
                  <a:srgbClr val="FFFF00"/>
                </a:solidFill>
              </a:rPr>
              <a:t>Статья 207 «Заведомо ложное сообщение об акте терроризма»</a:t>
            </a:r>
            <a:r>
              <a:rPr lang="ru-RU" dirty="0" smtClean="0">
                <a:solidFill>
                  <a:srgbClr val="FFC000"/>
                </a:solidFill>
              </a:rPr>
              <a:t>	</a:t>
            </a:r>
            <a:endParaRPr lang="ru-RU" dirty="0">
              <a:solidFill>
                <a:srgbClr val="FFC00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1"/>
                </a:solidFill>
              </a:rPr>
              <a:t>Заведомо ложное сообщение о готовящихся взрыве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поджоге или иных действиях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создающих опасность гибели людей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причинения значительного имущественного ущерба либо наступления иных общественно опасных последствий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 целях дестабилизации деятельности органов власти, наказывается штрафом в размере от семисот тысяч до одного миллиона рублей или в размере заработной платы или иного дохода осужденного за период от одного года до трех лет либо </a:t>
            </a:r>
            <a:r>
              <a:rPr lang="ru-RU" b="1" dirty="0" smtClean="0">
                <a:solidFill>
                  <a:srgbClr val="FF0000"/>
                </a:solidFill>
              </a:rPr>
              <a:t>лишением свободы на срок от шести до восьми лет</a:t>
            </a:r>
            <a:r>
              <a:rPr lang="ru-RU" b="1" dirty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ru-RU" dirty="0" smtClean="0">
                <a:solidFill>
                  <a:schemeClr val="bg1"/>
                </a:solidFill>
              </a:rPr>
              <a:t>	Деяния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предусмотренные частями первой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второй или третьей настоящей статьи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повлекшие по неосторожности смерть человека или иные тяжкие последствия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наказываются штрафом в размере от одного миллиона пятисот тысяч до двух миллионов рублей или в размере заработной платы или иного дохода осужденного за период от двух до трех лет либо </a:t>
            </a:r>
            <a:r>
              <a:rPr lang="ru-RU" b="1" dirty="0" smtClean="0">
                <a:solidFill>
                  <a:srgbClr val="FF0000"/>
                </a:solidFill>
              </a:rPr>
              <a:t>лишением свободы на срок от восьми до десяти лет.</a:t>
            </a:r>
          </a:p>
          <a:p>
            <a:pPr algn="just">
              <a:lnSpc>
                <a:spcPct val="80000"/>
              </a:lnSpc>
            </a:pPr>
            <a:r>
              <a:rPr lang="ru-RU" b="1" dirty="0" smtClean="0"/>
              <a:t>	</a:t>
            </a:r>
            <a:r>
              <a:rPr lang="ru-RU" b="1" dirty="0" smtClean="0">
                <a:solidFill>
                  <a:schemeClr val="bg1"/>
                </a:solidFill>
              </a:rPr>
              <a:t>Уголовная ответственность за преступления указанной направленности, наступает </a:t>
            </a:r>
            <a:r>
              <a:rPr lang="ru-RU" b="1" dirty="0" smtClean="0">
                <a:solidFill>
                  <a:srgbClr val="FF0000"/>
                </a:solidFill>
              </a:rPr>
              <a:t>с 14-летнего возраста </a:t>
            </a:r>
            <a:r>
              <a:rPr lang="ru-RU" b="1" dirty="0" smtClean="0">
                <a:solidFill>
                  <a:srgbClr val="FFFF00"/>
                </a:solidFill>
              </a:rPr>
              <a:t>(ст. 20 Уголовного кодекса</a:t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Российской Федерации)</a:t>
            </a:r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87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125" y="277812"/>
            <a:ext cx="10925175" cy="5656263"/>
          </a:xfrm>
        </p:spPr>
        <p:txBody>
          <a:bodyPr>
            <a:noAutofit/>
          </a:bodyPr>
          <a:lstStyle/>
          <a:p>
            <a:endParaRPr lang="ru-RU" sz="4000" b="1" dirty="0" smtClean="0"/>
          </a:p>
          <a:p>
            <a:endParaRPr lang="ru-RU" sz="4000" b="1" dirty="0"/>
          </a:p>
          <a:p>
            <a:endParaRPr lang="ru-RU" sz="4000" b="1" dirty="0" smtClean="0"/>
          </a:p>
          <a:p>
            <a:r>
              <a:rPr lang="ru-RU" sz="4000" b="1" dirty="0" smtClean="0">
                <a:solidFill>
                  <a:schemeClr val="bg1"/>
                </a:solidFill>
              </a:rPr>
              <a:t>Общие рекомендации сотрудникам</a:t>
            </a:r>
          </a:p>
          <a:p>
            <a:r>
              <a:rPr lang="ru-RU" sz="4000" b="1" dirty="0" smtClean="0">
                <a:solidFill>
                  <a:schemeClr val="bg1"/>
                </a:solidFill>
              </a:rPr>
              <a:t>ПАО «МОЭК» по действиям при угрозе совершения террористического акта.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05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125" y="277812"/>
            <a:ext cx="10925175" cy="5656263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ЕСЛИ ВЫ ОБНОРУЖИЛИ ПОДОЗРИТЕЛЬНЫЙ ПРЕДМЕТ</a:t>
            </a:r>
          </a:p>
          <a:p>
            <a:endParaRPr lang="ru-RU" sz="36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1538793"/>
            <a:ext cx="3181350" cy="24336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" y="3870316"/>
            <a:ext cx="3181350" cy="26430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1524505"/>
            <a:ext cx="3181350" cy="22383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2950" y="3870317"/>
            <a:ext cx="3171825" cy="264302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474" y="1100643"/>
            <a:ext cx="4562475" cy="22193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38475" y="3186618"/>
            <a:ext cx="6305549" cy="31813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</a:rPr>
              <a:t>Если обнаруженный предмет не должен, по вашему мнению, находиться в этом месте, не оставляйте этот факт без внимания, сообщите о находке по телефону </a:t>
            </a:r>
            <a:r>
              <a:rPr lang="ru-RU" sz="2400" b="1" dirty="0" smtClean="0">
                <a:solidFill>
                  <a:srgbClr val="FF0000"/>
                </a:solidFill>
              </a:rPr>
              <a:t>112</a:t>
            </a:r>
            <a:r>
              <a:rPr lang="ru-RU" sz="2400" dirty="0" smtClean="0">
                <a:solidFill>
                  <a:srgbClr val="FF0000"/>
                </a:solidFill>
              </a:rPr>
              <a:t>.</a:t>
            </a:r>
          </a:p>
          <a:p>
            <a:pPr algn="ctr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</a:rPr>
              <a:t>При обнаружении бесхозной вещи 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общественном </a:t>
            </a:r>
            <a:r>
              <a:rPr lang="ru-RU" sz="2400" dirty="0" smtClean="0">
                <a:solidFill>
                  <a:schemeClr val="bg1"/>
                </a:solidFill>
              </a:rPr>
              <a:t>транспорте, опросите людей, находящихся рядом, постарайтесь установить, чья она и кто ее мог оставить. </a:t>
            </a:r>
            <a:r>
              <a:rPr lang="ru-RU" sz="2400" b="1" dirty="0" smtClean="0">
                <a:solidFill>
                  <a:srgbClr val="FF0000"/>
                </a:solidFill>
              </a:rPr>
              <a:t>Если хозяин не установлен, немедленно сообщить о находке водителю.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4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125" y="277812"/>
            <a:ext cx="10925175" cy="616108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ЕСЛИ ВЫ ОБНОРУЖИЛИ ПОДОЗРИТЕЛЬНЫЙ ПРЕДМЕТ</a:t>
            </a:r>
          </a:p>
          <a:p>
            <a:endParaRPr lang="ru-RU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9125" y="926853"/>
            <a:ext cx="10925175" cy="1085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Если вы обнаружили неизвестный или забытый предмет в здании или на территории ПАО «МОЭК», </a:t>
            </a:r>
            <a:r>
              <a:rPr lang="ru-RU" sz="2400" b="1" dirty="0" smtClean="0">
                <a:solidFill>
                  <a:srgbClr val="FF0000"/>
                </a:solidFill>
              </a:rPr>
              <a:t>немедленно сообщите о находке сотруднику охраны.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70" y="2125249"/>
            <a:ext cx="5415914" cy="41152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847" y="2125248"/>
            <a:ext cx="5406509" cy="411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4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125" y="277812"/>
            <a:ext cx="10925175" cy="5656263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ЕСЛИ ВЫ ОБНОРУЖИЛИ ПОДОЗРИТЕЛЬНЫЙ ПРЕДМЕТ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9125" y="984743"/>
            <a:ext cx="10925175" cy="5416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t" anchorCtr="0"/>
          <a:lstStyle/>
          <a:p>
            <a:pPr algn="ctr">
              <a:spcBef>
                <a:spcPts val="1000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Во всех перечисленных случаях:</a:t>
            </a:r>
          </a:p>
          <a:p>
            <a:pPr algn="just">
              <a:lnSpc>
                <a:spcPct val="150000"/>
              </a:lnSpc>
              <a:spcBef>
                <a:spcPts val="1000"/>
              </a:spcBef>
            </a:pPr>
            <a:r>
              <a:rPr lang="ru-RU" sz="2400" dirty="0" smtClean="0">
                <a:solidFill>
                  <a:schemeClr val="bg1"/>
                </a:solidFill>
              </a:rPr>
              <a:t>	</a:t>
            </a:r>
            <a:r>
              <a:rPr lang="ru-RU" sz="2400" b="1" dirty="0" smtClean="0">
                <a:solidFill>
                  <a:srgbClr val="FF0000"/>
                </a:solidFill>
              </a:rPr>
              <a:t>1. НЕ ТРОГАЙТЕ, НЕ ПЕРЕДВИГАЙТЕ, НЕ ВСКРЫВАЙТЕ ОБНАРУЖЕННЫЙ ПРЕДМЕТ;</a:t>
            </a:r>
          </a:p>
          <a:p>
            <a:pPr algn="just">
              <a:lnSpc>
                <a:spcPct val="15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rgbClr val="FF0000"/>
                </a:solidFill>
              </a:rPr>
              <a:t>	2. ЗАФИКСИРУЙТЕ ВРЕМЯ ОБНАРУЖЕНИЯ ПРЕДМЕТА;</a:t>
            </a:r>
          </a:p>
          <a:p>
            <a:pPr algn="just">
              <a:lnSpc>
                <a:spcPct val="15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rgbClr val="FF0000"/>
                </a:solidFill>
              </a:rPr>
              <a:t>	3. ПОСТОРАЙТЕСЬ СДЕЛАТЬ ВСЕ ВОЗМОЖНОЕ, ЧТОБЫ ЛЮДИ ОТОШЛИ КАК МОЖНО ДАЛЬШЕ ОТ НАХОДКИ;</a:t>
            </a:r>
          </a:p>
          <a:p>
            <a:pPr algn="just">
              <a:lnSpc>
                <a:spcPct val="15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rgbClr val="FF0000"/>
                </a:solidFill>
              </a:rPr>
              <a:t>	4. ОБЯЗАТЕЛЬНО ДОЖДИТЕСЬ ПРИБЫТИЯ ОПЕРАТИВНО-СЛЕДСТВЕННОЙ ГРУППЫ (ПОМНИТЕ, ЧТО ВЫ ЯВЛЯЕТЕСЬ ОЧЕНЬ ВАЖНЫМ ОЧЕВИДЙЕМ).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33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125" y="277812"/>
            <a:ext cx="10925175" cy="658018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ЕСЛИ ВЫ ПОЛУЧИЛИ СООБЩЕНИЕ ОБ ЭВАКУАЦИИ</a:t>
            </a:r>
            <a:r>
              <a:rPr lang="ru-RU" sz="3600" b="1" dirty="0" smtClean="0"/>
              <a:t>	</a:t>
            </a:r>
            <a:endParaRPr lang="ru-RU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9125" y="1000850"/>
            <a:ext cx="10925175" cy="5505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	Сообщение об эвакуации может поступить в случае обнаружения взрывного устройства, при пожаре, стихийном бедствии и т.п.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</a:rPr>
              <a:t>	</a:t>
            </a:r>
            <a:r>
              <a:rPr lang="ru-RU" sz="2400" dirty="0" smtClean="0">
                <a:solidFill>
                  <a:schemeClr val="bg1"/>
                </a:solidFill>
              </a:rPr>
              <a:t>Получив сообщение от администрации ПАО «МОЭК», представителей власти или правоохранительных органов о начале эвакуации, соблюдайте спокойствие и четко выполняйте их команды.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	Не допускайте паники, истерики и спешки. Помещение покидайте организовано.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	Возьмите личные вещи, документы, деньги и ценности.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	Отключите электричество и воду.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</a:rPr>
              <a:t>	</a:t>
            </a:r>
            <a:r>
              <a:rPr lang="ru-RU" sz="2400" dirty="0" smtClean="0">
                <a:solidFill>
                  <a:schemeClr val="bg1"/>
                </a:solidFill>
              </a:rPr>
              <a:t>Окажите помощь в эвакуации лицам не способным передвигаться без посторонней помощи.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</a:rPr>
              <a:t>	</a:t>
            </a:r>
            <a:r>
              <a:rPr lang="ru-RU" sz="2400" dirty="0" smtClean="0">
                <a:solidFill>
                  <a:schemeClr val="bg1"/>
                </a:solidFill>
              </a:rPr>
              <a:t>Возвращайтесь в покинутое помещение только после разрешения ответственных лиц.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	</a:t>
            </a:r>
            <a:r>
              <a:rPr lang="ru-RU" sz="2400" b="1" dirty="0" smtClean="0">
                <a:solidFill>
                  <a:srgbClr val="FF0000"/>
                </a:solidFill>
              </a:rPr>
              <a:t>ПОМНИТЕ, что от согласованности и четкости твоих </a:t>
            </a:r>
            <a:r>
              <a:rPr lang="ru-RU" sz="2400" b="1" dirty="0">
                <a:solidFill>
                  <a:srgbClr val="FF0000"/>
                </a:solidFill>
              </a:rPr>
              <a:t>действий будет </a:t>
            </a:r>
            <a:r>
              <a:rPr lang="ru-RU" sz="2400" b="1" dirty="0" smtClean="0">
                <a:solidFill>
                  <a:srgbClr val="FF0000"/>
                </a:solidFill>
              </a:rPr>
              <a:t>зависеть </a:t>
            </a:r>
            <a:r>
              <a:rPr lang="ru-RU" sz="2400" b="1" dirty="0">
                <a:solidFill>
                  <a:srgbClr val="FF0000"/>
                </a:solidFill>
              </a:rPr>
              <a:t>жизнь и здоровье многих </a:t>
            </a:r>
            <a:r>
              <a:rPr lang="ru-RU" sz="2400" b="1" dirty="0" smtClean="0">
                <a:solidFill>
                  <a:srgbClr val="FF0000"/>
                </a:solidFill>
              </a:rPr>
              <a:t>людей.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38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125" y="277812"/>
            <a:ext cx="10925175" cy="5656263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ЕСЛИ ВЫ ОКАЗАЛИСЬ В ЗАЛОЖНИКАХ</a:t>
            </a:r>
          </a:p>
          <a:p>
            <a:endParaRPr lang="ru-RU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9125" y="885232"/>
            <a:ext cx="10925175" cy="57969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lnSpc>
                <a:spcPct val="80000"/>
              </a:lnSpc>
            </a:pPr>
            <a:r>
              <a:rPr lang="ru-RU" sz="2400" dirty="0" smtClean="0">
                <a:solidFill>
                  <a:schemeClr val="tx1"/>
                </a:solidFill>
              </a:rPr>
              <a:t>		</a:t>
            </a:r>
            <a:r>
              <a:rPr lang="ru-RU" sz="2400" dirty="0">
                <a:solidFill>
                  <a:schemeClr val="tx1"/>
                </a:solidFill>
              </a:rPr>
              <a:t>	</a:t>
            </a:r>
            <a:r>
              <a:rPr lang="ru-RU" sz="2400" dirty="0" smtClean="0">
                <a:solidFill>
                  <a:schemeClr val="bg1"/>
                </a:solidFill>
              </a:rPr>
              <a:t>Не пытайтесь убежать, вырваться самостоятельно –				 террористы могут отреагировать агрессивно.</a:t>
            </a:r>
          </a:p>
          <a:p>
            <a:pPr algn="ctr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</a:rPr>
              <a:t>			     Соблюдайте спокойствия и ждите освобождения.</a:t>
            </a:r>
          </a:p>
          <a:p>
            <a:pPr algn="ctr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</a:rPr>
              <a:t>			     Настройтесь на долгое ожидание, специалистам требуется 			время, чтобы освободить Вас.</a:t>
            </a:r>
          </a:p>
          <a:p>
            <a:pPr algn="ctr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</a:rPr>
              <a:t> 		</a:t>
            </a:r>
            <a:r>
              <a:rPr lang="ru-RU" sz="2400" dirty="0">
                <a:solidFill>
                  <a:schemeClr val="bg1"/>
                </a:solidFill>
              </a:rPr>
              <a:t>	</a:t>
            </a:r>
            <a:r>
              <a:rPr lang="ru-RU" sz="2400" dirty="0" smtClean="0">
                <a:solidFill>
                  <a:schemeClr val="bg1"/>
                </a:solidFill>
              </a:rPr>
              <a:t>Они не теряют ни минуты, но должны предусмотреть все.</a:t>
            </a:r>
          </a:p>
          <a:p>
            <a:pPr algn="ctr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</a:rPr>
              <a:t>		</a:t>
            </a:r>
            <a:r>
              <a:rPr lang="ru-RU" sz="2400" dirty="0">
                <a:solidFill>
                  <a:schemeClr val="bg1"/>
                </a:solidFill>
              </a:rPr>
              <a:t>	 </a:t>
            </a:r>
            <a:r>
              <a:rPr lang="ru-RU" sz="2400" dirty="0" smtClean="0">
                <a:solidFill>
                  <a:schemeClr val="bg1"/>
                </a:solidFill>
              </a:rPr>
              <a:t>  Старайтесь не раздражать террористов (не кричи, не плачь,	                        не возмущайся).</a:t>
            </a:r>
          </a:p>
          <a:p>
            <a:pPr algn="ctr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</a:rPr>
              <a:t>		            Не вступайте в спор с террористами, выполняйте все их 				требования, это вынужденная мера, так ты спасешь себя и 			окружающих.</a:t>
            </a:r>
          </a:p>
          <a:p>
            <a:pPr algn="ctr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</a:rPr>
              <a:t>		            Помни, что, возможно, тебе придется долгое время 			    провести без воды и пищи – экономь свои силы.</a:t>
            </a:r>
          </a:p>
          <a:p>
            <a:pPr algn="ctr">
              <a:lnSpc>
                <a:spcPct val="80000"/>
              </a:lnSpc>
            </a:pPr>
            <a:r>
              <a:rPr lang="ru-RU" sz="2400" dirty="0" smtClean="0">
                <a:solidFill>
                  <a:schemeClr val="bg1"/>
                </a:solidFill>
              </a:rPr>
              <a:t>			Если в помещении душно, постарайся меньше двигаться, 			чтобы экономнее расходовать кислород.</a:t>
            </a:r>
          </a:p>
          <a:p>
            <a:pPr algn="ctr">
              <a:lnSpc>
                <a:spcPct val="80000"/>
              </a:lnSpc>
            </a:pPr>
            <a:endParaRPr lang="ru-RU" sz="1400" dirty="0" smtClean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ru-RU" sz="2400" dirty="0" smtClean="0">
                <a:solidFill>
                  <a:schemeClr val="tx1"/>
                </a:solidFill>
              </a:rPr>
              <a:t>			</a:t>
            </a:r>
            <a:r>
              <a:rPr lang="ru-RU" sz="2400" b="1" dirty="0" smtClean="0">
                <a:solidFill>
                  <a:srgbClr val="FF0000"/>
                </a:solidFill>
              </a:rPr>
              <a:t>ВАША ЦЕЛЬ – ОСТАТЬСЯ В ЖИВЫХ!</a:t>
            </a:r>
          </a:p>
          <a:p>
            <a:pPr algn="ctr">
              <a:lnSpc>
                <a:spcPct val="80000"/>
              </a:lnSpc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ru-RU" sz="2400" b="1" dirty="0" smtClean="0">
                <a:solidFill>
                  <a:srgbClr val="FF0000"/>
                </a:solidFill>
              </a:rPr>
              <a:t>ПОМНИ: СОТРУДНИКИ СПЕЦПОДРАЗДЕЛЕНИЙ УЖЕ СПЕШАТ К ТЕБЕ НА ПОМОЩЬ!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4" y="983928"/>
            <a:ext cx="2838451" cy="21193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4" y="3320341"/>
            <a:ext cx="2838451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4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15" y="1612670"/>
            <a:ext cx="3381375" cy="2402378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125" y="277812"/>
            <a:ext cx="10925175" cy="5656263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Действия при освобождении заложников (штурме)</a:t>
            </a:r>
          </a:p>
          <a:p>
            <a:endParaRPr lang="ru-RU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31425" y="1081593"/>
            <a:ext cx="7647710" cy="417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			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		</a:t>
            </a:r>
            <a:r>
              <a:rPr lang="ru-RU" sz="2400" dirty="0" smtClean="0">
                <a:solidFill>
                  <a:schemeClr val="bg1"/>
                </a:solidFill>
              </a:rPr>
              <a:t>После </a:t>
            </a:r>
            <a:r>
              <a:rPr lang="ru-RU" sz="2400" dirty="0" smtClean="0">
                <a:solidFill>
                  <a:schemeClr val="bg1"/>
                </a:solidFill>
              </a:rPr>
              <a:t>начала штурма старайся держаться подальше </a:t>
            </a:r>
            <a:r>
              <a:rPr lang="ru-RU" sz="2400" dirty="0" smtClean="0">
                <a:solidFill>
                  <a:schemeClr val="bg1"/>
                </a:solidFill>
              </a:rPr>
              <a:t>от </a:t>
            </a:r>
            <a:r>
              <a:rPr lang="ru-RU" sz="2400" dirty="0" smtClean="0">
                <a:solidFill>
                  <a:schemeClr val="bg1"/>
                </a:solidFill>
              </a:rPr>
              <a:t>террористов.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		</a:t>
            </a:r>
            <a:r>
              <a:rPr lang="ru-RU" sz="2400" dirty="0" smtClean="0">
                <a:solidFill>
                  <a:schemeClr val="bg1"/>
                </a:solidFill>
              </a:rPr>
              <a:t>По </a:t>
            </a:r>
            <a:r>
              <a:rPr lang="ru-RU" sz="2400" dirty="0" smtClean="0">
                <a:solidFill>
                  <a:schemeClr val="bg1"/>
                </a:solidFill>
              </a:rPr>
              <a:t>возможности, спрячься подальше от окон и дверных </a:t>
            </a:r>
            <a:r>
              <a:rPr lang="ru-RU" sz="2400" dirty="0" smtClean="0">
                <a:solidFill>
                  <a:schemeClr val="bg1"/>
                </a:solidFill>
              </a:rPr>
              <a:t>проемов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		</a:t>
            </a:r>
            <a:r>
              <a:rPr lang="ru-RU" sz="2400" dirty="0" smtClean="0">
                <a:solidFill>
                  <a:schemeClr val="bg1"/>
                </a:solidFill>
              </a:rPr>
              <a:t>При </a:t>
            </a:r>
            <a:r>
              <a:rPr lang="ru-RU" sz="2400" dirty="0" smtClean="0">
                <a:solidFill>
                  <a:schemeClr val="bg1"/>
                </a:solidFill>
              </a:rPr>
              <a:t>штурме могут использоваться свето-шумовые </a:t>
            </a:r>
            <a:r>
              <a:rPr lang="ru-RU" sz="2400" dirty="0" smtClean="0">
                <a:solidFill>
                  <a:schemeClr val="bg1"/>
                </a:solidFill>
              </a:rPr>
              <a:t>гранаты </a:t>
            </a:r>
            <a:r>
              <a:rPr lang="ru-RU" sz="2400" dirty="0" smtClean="0">
                <a:solidFill>
                  <a:schemeClr val="bg1"/>
                </a:solidFill>
              </a:rPr>
              <a:t>(яркий свет бьет в глаза, звук ударяет по </a:t>
            </a:r>
            <a:r>
              <a:rPr lang="ru-RU" sz="2400" dirty="0" smtClean="0">
                <a:solidFill>
                  <a:schemeClr val="bg1"/>
                </a:solidFill>
              </a:rPr>
              <a:t>ушам или </a:t>
            </a:r>
            <a:r>
              <a:rPr lang="ru-RU" sz="2400" dirty="0" smtClean="0">
                <a:solidFill>
                  <a:schemeClr val="bg1"/>
                </a:solidFill>
              </a:rPr>
              <a:t>чувствуется резкий запах дыма).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		</a:t>
            </a:r>
            <a:r>
              <a:rPr lang="ru-RU" sz="2400" dirty="0" smtClean="0">
                <a:solidFill>
                  <a:schemeClr val="bg1"/>
                </a:solidFill>
              </a:rPr>
              <a:t>В </a:t>
            </a:r>
            <a:r>
              <a:rPr lang="ru-RU" sz="2400" dirty="0" smtClean="0">
                <a:solidFill>
                  <a:schemeClr val="bg1"/>
                </a:solidFill>
              </a:rPr>
              <a:t>этом случае падайте на пол, закройте глаза, накройте </a:t>
            </a:r>
            <a:r>
              <a:rPr lang="ru-RU" sz="2400" dirty="0" smtClean="0">
                <a:solidFill>
                  <a:schemeClr val="bg1"/>
                </a:solidFill>
              </a:rPr>
              <a:t>голову </a:t>
            </a:r>
            <a:r>
              <a:rPr lang="ru-RU" sz="2400" dirty="0" smtClean="0">
                <a:solidFill>
                  <a:schemeClr val="bg1"/>
                </a:solidFill>
              </a:rPr>
              <a:t>руками и </a:t>
            </a:r>
            <a:r>
              <a:rPr lang="ru-RU" sz="2400" dirty="0" smtClean="0">
                <a:solidFill>
                  <a:schemeClr val="bg1"/>
                </a:solidFill>
              </a:rPr>
              <a:t>ждите, </a:t>
            </a:r>
            <a:r>
              <a:rPr lang="ru-RU" sz="2400" dirty="0" smtClean="0">
                <a:solidFill>
                  <a:schemeClr val="bg1"/>
                </a:solidFill>
              </a:rPr>
              <a:t>когда сотрудники спецназа </a:t>
            </a:r>
            <a:r>
              <a:rPr lang="ru-RU" sz="2400" dirty="0" smtClean="0">
                <a:solidFill>
                  <a:schemeClr val="bg1"/>
                </a:solidFill>
              </a:rPr>
              <a:t>выведут вас </a:t>
            </a:r>
            <a:r>
              <a:rPr lang="ru-RU" sz="2400" dirty="0" smtClean="0">
                <a:solidFill>
                  <a:schemeClr val="bg1"/>
                </a:solidFill>
              </a:rPr>
              <a:t>из здания.</a:t>
            </a:r>
          </a:p>
        </p:txBody>
      </p:sp>
    </p:spTree>
    <p:extLst>
      <p:ext uri="{BB962C8B-B14F-4D97-AF65-F5344CB8AC3E}">
        <p14:creationId xmlns:p14="http://schemas.microsoft.com/office/powerpoint/2010/main" val="209173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4645</Words>
  <Application>Microsoft Office PowerPoint</Application>
  <PresentationFormat>Широкоэкранный</PresentationFormat>
  <Paragraphs>196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Calibri Light</vt:lpstr>
      <vt:lpstr>Century</vt:lpstr>
      <vt:lpstr>Courier New</vt:lpstr>
      <vt:lpstr>Тема Office</vt:lpstr>
      <vt:lpstr> Э К С Т Р Е М И З М И Т Е Р Р О Р И З 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Княжев Николай Владимирович</dc:creator>
  <cp:lastModifiedBy>Филатов Дмитрий Евгеньевич</cp:lastModifiedBy>
  <cp:revision>99</cp:revision>
  <dcterms:created xsi:type="dcterms:W3CDTF">2021-09-02T06:39:20Z</dcterms:created>
  <dcterms:modified xsi:type="dcterms:W3CDTF">2021-09-09T07:03:16Z</dcterms:modified>
</cp:coreProperties>
</file>